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27"/>
  </p:notesMasterIdLst>
  <p:sldIdLst>
    <p:sldId id="318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37" r:id="rId21"/>
    <p:sldId id="338" r:id="rId22"/>
    <p:sldId id="339" r:id="rId23"/>
    <p:sldId id="340" r:id="rId24"/>
    <p:sldId id="341" r:id="rId25"/>
    <p:sldId id="34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F1D264-5A3A-4D36-BB6F-B3DC4B19E3E6}" type="datetimeFigureOut">
              <a:rPr lang="en-IE" smtClean="0"/>
              <a:t>11/01/2017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FB9B2-E12B-4E6F-B584-CDB117BC4B3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33685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A4431-6361-451F-9485-3D3C6500AA03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144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DA563-D35B-437A-AC71-B6E19A4CDA0A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064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53A34E-98F4-4171-BAA6-95678B196E94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152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D754A-3D35-48D5-8025-3B3E90EFACCF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980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6FE78-3EAD-45A0-8F28-932D096BD98D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353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7AD8A-A52A-421D-9E66-D37C8681B59F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838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70EDF-BE0F-4183-8A2D-7FABFE941F2B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723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6826DB-C75D-4BF3-ABC2-C4BD7F033D28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36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17F72-E5D4-48A7-B4DE-E380A329FDDB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722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C56DC-A94D-4968-9F4C-0495A55BB631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614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E20E04-5642-4CC5-BED3-7AC8CA824DF2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34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D86E32C-4641-4067-A61C-E5905C4E3FE6}" type="slidenum">
              <a:rPr lang="en-GB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7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alcohollearningcentre.org.uk/Topics/Browse/BriefAdvice/SIPS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916113"/>
            <a:ext cx="8424862" cy="4176712"/>
          </a:xfrm>
        </p:spPr>
        <p:txBody>
          <a:bodyPr/>
          <a:lstStyle/>
          <a:p>
            <a:r>
              <a:rPr lang="en-IE" altLang="en-US" sz="4000" dirty="0">
                <a:solidFill>
                  <a:schemeClr val="accent2"/>
                </a:solidFill>
              </a:rPr>
              <a:t>Screening &amp; Brief Intervention </a:t>
            </a:r>
          </a:p>
          <a:p>
            <a:r>
              <a:rPr lang="en-IE" altLang="en-US" sz="2800" dirty="0">
                <a:solidFill>
                  <a:schemeClr val="accent2"/>
                </a:solidFill>
              </a:rPr>
              <a:t>for</a:t>
            </a:r>
            <a:r>
              <a:rPr lang="en-IE" altLang="en-US" sz="4000" dirty="0">
                <a:solidFill>
                  <a:schemeClr val="accent2"/>
                </a:solidFill>
              </a:rPr>
              <a:t> </a:t>
            </a:r>
          </a:p>
          <a:p>
            <a:r>
              <a:rPr lang="en-IE" altLang="en-US" sz="4000" dirty="0">
                <a:solidFill>
                  <a:schemeClr val="accent2"/>
                </a:solidFill>
              </a:rPr>
              <a:t>Problem Alcohol &amp; Substance Use</a:t>
            </a:r>
            <a:endParaRPr lang="en-IE" altLang="en-US" sz="2500" dirty="0"/>
          </a:p>
          <a:p>
            <a:endParaRPr lang="en-IE" altLang="en-US" sz="3000" dirty="0"/>
          </a:p>
          <a:p>
            <a:r>
              <a:rPr lang="en-IE" altLang="en-US" sz="3000" dirty="0"/>
              <a:t>James O’Shea</a:t>
            </a:r>
          </a:p>
          <a:p>
            <a:r>
              <a:rPr lang="en-IE" altLang="en-US" sz="2000" dirty="0"/>
              <a:t>October 2016</a:t>
            </a:r>
          </a:p>
          <a:p>
            <a:endParaRPr lang="en-GB" altLang="en-US" sz="2000" dirty="0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65438" y="260350"/>
            <a:ext cx="3867150" cy="16002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66824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IE" altLang="en-US" sz="2000">
                <a:solidFill>
                  <a:schemeClr val="accent2"/>
                </a:solidFill>
              </a:rPr>
              <a:t>Brief Intervention (BI)</a:t>
            </a:r>
          </a:p>
          <a:p>
            <a:pPr>
              <a:lnSpc>
                <a:spcPct val="80000"/>
              </a:lnSpc>
              <a:buFontTx/>
              <a:buNone/>
            </a:pPr>
            <a:endParaRPr lang="en-IE" altLang="en-US" sz="2000">
              <a:solidFill>
                <a:schemeClr val="accent2"/>
              </a:solidFill>
            </a:endParaRPr>
          </a:p>
          <a:p>
            <a:pPr>
              <a:lnSpc>
                <a:spcPct val="115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GB" altLang="en-US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Any intervention that involves a minimum of professional time to help change behaviour....requiring anything from 5 minutes upwards</a:t>
            </a:r>
            <a:endParaRPr lang="cy-GB" altLang="en-US" sz="18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15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cy-GB" altLang="en-US" sz="18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15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GB" altLang="en-US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Generally restricted to four sessions or less &amp; delivered by non-specialist workers</a:t>
            </a:r>
            <a:endParaRPr lang="en-US" altLang="en-US" sz="18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15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GB" altLang="en-US" sz="18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15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US" altLang="en-US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Investigate a potential problem &amp; motivate an individual to begin to make a change </a:t>
            </a:r>
          </a:p>
          <a:p>
            <a:pPr>
              <a:lnSpc>
                <a:spcPct val="115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US" altLang="en-US" sz="18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15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GB" altLang="en-US" sz="1800"/>
              <a:t>Average session using SAOR may take 20 minutes</a:t>
            </a:r>
          </a:p>
        </p:txBody>
      </p:sp>
      <p:pic>
        <p:nvPicPr>
          <p:cNvPr id="16388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90875" y="274638"/>
            <a:ext cx="2760663" cy="11430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72459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IE" altLang="en-US" sz="2800">
                <a:solidFill>
                  <a:schemeClr val="accent2"/>
                </a:solidFill>
              </a:rPr>
              <a:t>Evidence of Effectiveness of BI</a:t>
            </a:r>
          </a:p>
          <a:p>
            <a:pPr>
              <a:lnSpc>
                <a:spcPct val="90000"/>
              </a:lnSpc>
              <a:buFontTx/>
              <a:buNone/>
            </a:pPr>
            <a:endParaRPr lang="en-IE" altLang="en-US" sz="240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2000"/>
              <a:t>Numerous randomised clinical trials &amp; systematic reviews have supported the use of BI in a range of settings including;</a:t>
            </a:r>
          </a:p>
          <a:p>
            <a:pPr>
              <a:lnSpc>
                <a:spcPct val="90000"/>
              </a:lnSpc>
              <a:buClr>
                <a:srgbClr val="3333FF"/>
              </a:buClr>
              <a:buFont typeface="Wingdings" pitchFamily="2" charset="2"/>
              <a:buNone/>
            </a:pPr>
            <a:endParaRPr lang="en-IE" altLang="en-US" sz="2000"/>
          </a:p>
          <a:p>
            <a:pPr lvl="2">
              <a:lnSpc>
                <a:spcPct val="11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2000"/>
              <a:t>Primary care</a:t>
            </a:r>
          </a:p>
          <a:p>
            <a:pPr lvl="2">
              <a:lnSpc>
                <a:spcPct val="11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2000"/>
              <a:t>Emergency Departments / Acute hospitals</a:t>
            </a:r>
          </a:p>
          <a:p>
            <a:pPr lvl="2">
              <a:lnSpc>
                <a:spcPct val="11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2000"/>
              <a:t>Outpatient clinics</a:t>
            </a:r>
          </a:p>
          <a:p>
            <a:pPr lvl="2">
              <a:lnSpc>
                <a:spcPct val="11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2000"/>
              <a:t>Employee Assistance Programmes </a:t>
            </a:r>
          </a:p>
          <a:p>
            <a:pPr lvl="2">
              <a:lnSpc>
                <a:spcPct val="11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2000"/>
              <a:t>Mental Health Services</a:t>
            </a:r>
          </a:p>
          <a:p>
            <a:pPr lvl="2">
              <a:lnSpc>
                <a:spcPct val="11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2000"/>
              <a:t>Community settings</a:t>
            </a:r>
            <a:endParaRPr lang="en-GB" altLang="en-US" sz="2000"/>
          </a:p>
        </p:txBody>
      </p:sp>
      <p:pic>
        <p:nvPicPr>
          <p:cNvPr id="17412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90875" y="274638"/>
            <a:ext cx="2760663" cy="11430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01547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IE" altLang="en-US" sz="2000">
                <a:solidFill>
                  <a:schemeClr val="accent2"/>
                </a:solidFill>
              </a:rPr>
              <a:t>Evidence of Effectiveness of BI</a:t>
            </a:r>
          </a:p>
          <a:p>
            <a:pPr>
              <a:lnSpc>
                <a:spcPct val="80000"/>
              </a:lnSpc>
              <a:buFontTx/>
              <a:buNone/>
            </a:pPr>
            <a:endParaRPr lang="en-IE" altLang="en-US" sz="2000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1900"/>
              <a:t>Also evidence for effectiveness for</a:t>
            </a:r>
          </a:p>
          <a:p>
            <a:pPr>
              <a:lnSpc>
                <a:spcPct val="120000"/>
              </a:lnSpc>
              <a:buClr>
                <a:srgbClr val="3333FF"/>
              </a:buClr>
              <a:buFont typeface="Wingdings" pitchFamily="2" charset="2"/>
              <a:buNone/>
            </a:pPr>
            <a:endParaRPr lang="en-IE" altLang="en-US" sz="1900"/>
          </a:p>
          <a:p>
            <a:pPr lvl="1">
              <a:lnSpc>
                <a:spcPct val="12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1600"/>
              <a:t>BI in university settings</a:t>
            </a:r>
          </a:p>
          <a:p>
            <a:pPr lvl="1">
              <a:lnSpc>
                <a:spcPct val="12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IE" altLang="en-US" sz="1600"/>
          </a:p>
          <a:p>
            <a:pPr lvl="1">
              <a:lnSpc>
                <a:spcPct val="12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1600"/>
              <a:t>Web based BI interventions</a:t>
            </a:r>
          </a:p>
          <a:p>
            <a:pPr lvl="1">
              <a:lnSpc>
                <a:spcPct val="12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IE" altLang="en-US" sz="1600"/>
          </a:p>
          <a:p>
            <a:pPr>
              <a:lnSpc>
                <a:spcPct val="12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1800"/>
              <a:t>Evidence of duration of effect at 1,2 &amp; 4 year follow up</a:t>
            </a:r>
          </a:p>
          <a:p>
            <a:pPr lvl="1">
              <a:lnSpc>
                <a:spcPct val="12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IE" altLang="en-US" sz="1600"/>
          </a:p>
          <a:p>
            <a:pPr lvl="1">
              <a:lnSpc>
                <a:spcPct val="12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1600"/>
              <a:t>No significant effect after 10 years</a:t>
            </a:r>
          </a:p>
          <a:p>
            <a:pPr lvl="1">
              <a:lnSpc>
                <a:spcPct val="12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IE" altLang="en-US" sz="1600"/>
          </a:p>
          <a:p>
            <a:pPr lvl="1">
              <a:lnSpc>
                <a:spcPct val="12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1600"/>
              <a:t>NB - need for booster/follow up sessions</a:t>
            </a:r>
            <a:endParaRPr lang="en-GB" altLang="en-US" sz="1600">
              <a:solidFill>
                <a:schemeClr val="accent2"/>
              </a:solidFill>
            </a:endParaRPr>
          </a:p>
        </p:txBody>
      </p:sp>
      <p:pic>
        <p:nvPicPr>
          <p:cNvPr id="18436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90875" y="274638"/>
            <a:ext cx="2760663" cy="11430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36060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/>
              <a:t>Expected Outcomes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en-IE" altLang="en-US" sz="2000"/>
              <a:t>Reductions in consumption</a:t>
            </a:r>
          </a:p>
          <a:p>
            <a:pPr>
              <a:lnSpc>
                <a:spcPct val="125000"/>
              </a:lnSpc>
            </a:pPr>
            <a:endParaRPr lang="en-IE" altLang="en-US" sz="2000"/>
          </a:p>
          <a:p>
            <a:pPr>
              <a:lnSpc>
                <a:spcPct val="125000"/>
              </a:lnSpc>
            </a:pPr>
            <a:r>
              <a:rPr lang="en-IE" altLang="en-US" sz="2000"/>
              <a:t>Reductions in binge use</a:t>
            </a:r>
          </a:p>
          <a:p>
            <a:pPr>
              <a:lnSpc>
                <a:spcPct val="125000"/>
              </a:lnSpc>
            </a:pPr>
            <a:endParaRPr lang="en-IE" altLang="en-US" sz="2000"/>
          </a:p>
          <a:p>
            <a:pPr>
              <a:lnSpc>
                <a:spcPct val="125000"/>
              </a:lnSpc>
            </a:pPr>
            <a:r>
              <a:rPr lang="en-IE" altLang="en-US" sz="2000"/>
              <a:t>Improved treatment engagement</a:t>
            </a:r>
          </a:p>
          <a:p>
            <a:pPr>
              <a:lnSpc>
                <a:spcPct val="125000"/>
              </a:lnSpc>
            </a:pPr>
            <a:endParaRPr lang="en-IE" altLang="en-US" sz="2000"/>
          </a:p>
          <a:p>
            <a:pPr>
              <a:lnSpc>
                <a:spcPct val="125000"/>
              </a:lnSpc>
            </a:pPr>
            <a:r>
              <a:rPr lang="en-IE" altLang="en-US" sz="2000"/>
              <a:t>Most useful with lower levels of dependence </a:t>
            </a:r>
          </a:p>
          <a:p>
            <a:pPr>
              <a:lnSpc>
                <a:spcPct val="125000"/>
              </a:lnSpc>
            </a:pPr>
            <a:endParaRPr lang="en-IE" altLang="en-US" sz="2000"/>
          </a:p>
          <a:p>
            <a:pPr>
              <a:lnSpc>
                <a:spcPct val="125000"/>
              </a:lnSpc>
            </a:pPr>
            <a:r>
              <a:rPr lang="en-IE" altLang="en-US" sz="2000"/>
              <a:t>Shorter interventions -  often as useful as longer ones</a:t>
            </a:r>
          </a:p>
        </p:txBody>
      </p:sp>
    </p:spTree>
    <p:extLst>
      <p:ext uri="{BB962C8B-B14F-4D97-AF65-F5344CB8AC3E}">
        <p14:creationId xmlns:p14="http://schemas.microsoft.com/office/powerpoint/2010/main" val="240812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/>
              <a:t>Some Recent Evidence 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IE" altLang="en-US" sz="2400" b="1"/>
              <a:t>Extensive Literature</a:t>
            </a:r>
            <a:r>
              <a:rPr lang="en-IE" altLang="en-US" sz="2400"/>
              <a:t> exists on Screening and Brief Intervention (SBI)</a:t>
            </a:r>
            <a:r>
              <a:rPr lang="en-IE" altLang="en-US"/>
              <a:t> </a:t>
            </a:r>
            <a:r>
              <a:rPr lang="en-IE" altLang="en-US" sz="2400"/>
              <a:t>(McCambridge, 2011)</a:t>
            </a:r>
          </a:p>
          <a:p>
            <a:pPr>
              <a:lnSpc>
                <a:spcPct val="80000"/>
              </a:lnSpc>
              <a:buFontTx/>
              <a:buNone/>
            </a:pPr>
            <a:endParaRPr lang="en-IE" altLang="en-US" sz="2400" b="1"/>
          </a:p>
          <a:p>
            <a:pPr>
              <a:lnSpc>
                <a:spcPct val="80000"/>
              </a:lnSpc>
            </a:pPr>
            <a:r>
              <a:rPr lang="en-IE" altLang="en-US" sz="2400" b="1"/>
              <a:t>Diverse Range Settings</a:t>
            </a:r>
          </a:p>
          <a:p>
            <a:pPr lvl="1">
              <a:lnSpc>
                <a:spcPct val="80000"/>
              </a:lnSpc>
            </a:pPr>
            <a:r>
              <a:rPr lang="en-IE" altLang="en-US" sz="2400"/>
              <a:t>Recent systematic reviews support efficacy in a broad range of health care settings</a:t>
            </a:r>
            <a:r>
              <a:rPr lang="en-IE" altLang="en-US" sz="2400" b="1"/>
              <a:t>,</a:t>
            </a:r>
            <a:r>
              <a:rPr lang="en-IE" altLang="en-US"/>
              <a:t> </a:t>
            </a:r>
            <a:r>
              <a:rPr lang="en-IE" altLang="en-US" sz="2000"/>
              <a:t>(Elzerbi et al., 2015; Jonas et al., 2012; McQueen et al., 2011; O’Donnell et al. 2014; Schmidt et al., 2016)</a:t>
            </a:r>
          </a:p>
          <a:p>
            <a:pPr>
              <a:lnSpc>
                <a:spcPct val="80000"/>
              </a:lnSpc>
              <a:buFontTx/>
              <a:buNone/>
            </a:pPr>
            <a:endParaRPr lang="en-IE" altLang="en-US" sz="2400" b="1"/>
          </a:p>
          <a:p>
            <a:pPr>
              <a:lnSpc>
                <a:spcPct val="80000"/>
              </a:lnSpc>
            </a:pPr>
            <a:r>
              <a:rPr lang="en-IE" altLang="en-US" sz="2400" b="1"/>
              <a:t>Non- Health Care Settings </a:t>
            </a:r>
            <a:r>
              <a:rPr lang="en-IE" altLang="en-US" sz="2400"/>
              <a:t>– e.g.  University &amp; Community  Settings</a:t>
            </a:r>
            <a:r>
              <a:rPr lang="en-IE" altLang="en-US"/>
              <a:t> </a:t>
            </a:r>
            <a:r>
              <a:rPr lang="en-IE" altLang="en-US" sz="2400"/>
              <a:t>(e.g., Cronce &amp; Larimer, 2011; Samson &amp; Tanner-Smith, 2015; Seigers &amp; Carey, 2010).</a:t>
            </a:r>
          </a:p>
        </p:txBody>
      </p:sp>
    </p:spTree>
    <p:extLst>
      <p:ext uri="{BB962C8B-B14F-4D97-AF65-F5344CB8AC3E}">
        <p14:creationId xmlns:p14="http://schemas.microsoft.com/office/powerpoint/2010/main" val="388181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IE" altLang="en-US" sz="2400">
                <a:solidFill>
                  <a:schemeClr val="accent2"/>
                </a:solidFill>
              </a:rPr>
              <a:t>Markers Of A Productive BI</a:t>
            </a:r>
          </a:p>
          <a:p>
            <a:pPr>
              <a:lnSpc>
                <a:spcPct val="80000"/>
              </a:lnSpc>
              <a:buFontTx/>
              <a:buNone/>
            </a:pPr>
            <a:endParaRPr lang="en-IE" altLang="en-US" sz="2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US" altLang="en-US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Client does most of the work in session</a:t>
            </a:r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US" altLang="en-US" sz="2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US" altLang="en-US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Client accepts the possibility of change</a:t>
            </a:r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US" altLang="en-US" sz="2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US" altLang="en-US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Client accepts responsibility for change</a:t>
            </a:r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US" altLang="en-US" sz="2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US" altLang="en-US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Upward slope of commitment language within or between sessions</a:t>
            </a:r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US" altLang="en-US" sz="2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US" altLang="en-US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Sessions are like </a:t>
            </a:r>
            <a:r>
              <a:rPr lang="en-GB" altLang="en-US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conversations and flow without major defensiveness or resistance</a:t>
            </a:r>
            <a:endParaRPr lang="en-GB" altLang="en-US" sz="2100">
              <a:solidFill>
                <a:schemeClr val="accent2"/>
              </a:solidFill>
            </a:endParaRPr>
          </a:p>
        </p:txBody>
      </p:sp>
      <p:pic>
        <p:nvPicPr>
          <p:cNvPr id="19460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90875" y="274638"/>
            <a:ext cx="2760663" cy="11430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47907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IE" altLang="en-US" sz="2000" b="1">
                <a:solidFill>
                  <a:schemeClr val="accent2"/>
                </a:solidFill>
              </a:rPr>
              <a:t>Theoretical Underpinnings</a:t>
            </a:r>
          </a:p>
          <a:p>
            <a:pPr>
              <a:lnSpc>
                <a:spcPct val="80000"/>
              </a:lnSpc>
              <a:buFontTx/>
              <a:buNone/>
            </a:pPr>
            <a:endParaRPr lang="en-IE" altLang="en-US" sz="2000" b="1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GB" altLang="en-US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Person Centred Approach</a:t>
            </a:r>
          </a:p>
          <a:p>
            <a:pPr lvl="1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GB" altLang="en-US" sz="1600"/>
              <a:t>Treats the client as a unique individual</a:t>
            </a:r>
          </a:p>
          <a:p>
            <a:pPr lvl="1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GB" altLang="en-US" sz="1600"/>
              <a:t>Respects clients needs &amp; preferences</a:t>
            </a:r>
          </a:p>
          <a:p>
            <a:pPr lvl="1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GB" altLang="en-US" sz="1600"/>
              <a:t>Emphasises client/therapist relationship</a:t>
            </a:r>
          </a:p>
          <a:p>
            <a:pPr>
              <a:lnSpc>
                <a:spcPct val="120000"/>
              </a:lnSpc>
            </a:pPr>
            <a:endParaRPr lang="en-US" altLang="en-US" sz="16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2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US" altLang="en-US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Rogers (1961) core condition of  empathy is central</a:t>
            </a:r>
          </a:p>
          <a:p>
            <a:pPr>
              <a:lnSpc>
                <a:spcPct val="120000"/>
              </a:lnSpc>
              <a:buClr>
                <a:srgbClr val="3333FF"/>
              </a:buClr>
              <a:buFont typeface="Wingdings" pitchFamily="2" charset="2"/>
              <a:buNone/>
            </a:pPr>
            <a:endParaRPr lang="en-US" altLang="en-US" sz="16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2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US" altLang="en-US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MiIller &amp; Rollnick (2013)</a:t>
            </a:r>
          </a:p>
          <a:p>
            <a:pPr>
              <a:lnSpc>
                <a:spcPct val="12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US" altLang="en-US" sz="16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2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GB" altLang="en-US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Most often delivered using Motivational Interviewing Techniques</a:t>
            </a:r>
          </a:p>
        </p:txBody>
      </p:sp>
      <p:pic>
        <p:nvPicPr>
          <p:cNvPr id="20484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90875" y="274638"/>
            <a:ext cx="2760663" cy="11430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98081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IE" altLang="en-US"/>
          </a:p>
          <a:p>
            <a:pPr>
              <a:buFontTx/>
              <a:buNone/>
            </a:pPr>
            <a:r>
              <a:rPr lang="en-IE" altLang="en-US" sz="2800"/>
              <a:t>Guide for Practice</a:t>
            </a:r>
            <a:endParaRPr lang="en-GB" altLang="en-US" b="1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en-IE" altLang="en-US" sz="2800"/>
          </a:p>
          <a:p>
            <a:pPr lvl="1">
              <a:buFontTx/>
              <a:buChar char="•"/>
            </a:pPr>
            <a:r>
              <a:rPr lang="en-IE" altLang="en-US" sz="2400"/>
              <a:t>4 stages</a:t>
            </a:r>
          </a:p>
          <a:p>
            <a:pPr lvl="1">
              <a:buFontTx/>
              <a:buChar char="•"/>
            </a:pPr>
            <a:endParaRPr lang="en-IE" altLang="en-US" sz="2400"/>
          </a:p>
          <a:p>
            <a:pPr lvl="1">
              <a:buFontTx/>
              <a:buChar char="•"/>
            </a:pPr>
            <a:r>
              <a:rPr lang="en-IE" altLang="en-US" sz="2400"/>
              <a:t>Step-By-Step Intervention </a:t>
            </a:r>
          </a:p>
          <a:p>
            <a:pPr lvl="1">
              <a:buFontTx/>
              <a:buChar char="•"/>
            </a:pPr>
            <a:r>
              <a:rPr lang="en-IE" altLang="en-US" sz="2400"/>
              <a:t>Sequential &amp; Recursive</a:t>
            </a:r>
            <a:r>
              <a:rPr lang="en-IE" altLang="en-US" sz="5000"/>
              <a:t> </a:t>
            </a:r>
            <a:endParaRPr lang="en-GB" altLang="en-US" sz="5000"/>
          </a:p>
        </p:txBody>
      </p:sp>
      <p:pic>
        <p:nvPicPr>
          <p:cNvPr id="21508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03575" y="260350"/>
            <a:ext cx="2760663" cy="11430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270151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400" b="1">
                <a:solidFill>
                  <a:schemeClr val="accent2"/>
                </a:solidFill>
              </a:rPr>
              <a:t>Stage 1 – SUPPORT</a:t>
            </a:r>
          </a:p>
          <a:p>
            <a:pPr>
              <a:lnSpc>
                <a:spcPct val="90000"/>
              </a:lnSpc>
              <a:buFontTx/>
              <a:buNone/>
            </a:pPr>
            <a:endParaRPr lang="en-IE" altLang="en-US" sz="2400" b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IE" altLang="en-US" sz="2400"/>
              <a:t>Connecting with the person </a:t>
            </a:r>
          </a:p>
          <a:p>
            <a:pPr>
              <a:lnSpc>
                <a:spcPct val="90000"/>
              </a:lnSpc>
            </a:pPr>
            <a:endParaRPr lang="en-IE" altLang="en-US" sz="2400"/>
          </a:p>
          <a:p>
            <a:pPr>
              <a:lnSpc>
                <a:spcPct val="90000"/>
              </a:lnSpc>
            </a:pPr>
            <a:r>
              <a:rPr lang="en-IE" altLang="en-US" sz="2400"/>
              <a:t>Open friendly style </a:t>
            </a:r>
          </a:p>
          <a:p>
            <a:pPr>
              <a:lnSpc>
                <a:spcPct val="90000"/>
              </a:lnSpc>
            </a:pPr>
            <a:endParaRPr lang="en-IE" altLang="en-US" sz="2400"/>
          </a:p>
          <a:p>
            <a:pPr>
              <a:lnSpc>
                <a:spcPct val="90000"/>
              </a:lnSpc>
            </a:pPr>
            <a:r>
              <a:rPr lang="en-IE" altLang="en-US" sz="2400"/>
              <a:t>Empathic non judgemental approach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IE" altLang="en-US" sz="2400"/>
              <a:t> </a:t>
            </a:r>
          </a:p>
          <a:p>
            <a:pPr>
              <a:lnSpc>
                <a:spcPct val="90000"/>
              </a:lnSpc>
            </a:pPr>
            <a:r>
              <a:rPr lang="en-IE" altLang="en-US" sz="2400"/>
              <a:t>Supporting self efficacy  </a:t>
            </a:r>
          </a:p>
          <a:p>
            <a:pPr>
              <a:lnSpc>
                <a:spcPct val="90000"/>
              </a:lnSpc>
            </a:pPr>
            <a:endParaRPr lang="en-IE" altLang="en-US" sz="2400"/>
          </a:p>
          <a:p>
            <a:pPr>
              <a:lnSpc>
                <a:spcPct val="90000"/>
              </a:lnSpc>
            </a:pPr>
            <a:r>
              <a:rPr lang="en-IE" altLang="en-US" sz="2400"/>
              <a:t>Informing the person of the services available </a:t>
            </a:r>
            <a:endParaRPr lang="en-GB" altLang="en-US" sz="2400"/>
          </a:p>
          <a:p>
            <a:pPr algn="just">
              <a:lnSpc>
                <a:spcPct val="90000"/>
              </a:lnSpc>
              <a:buClr>
                <a:srgbClr val="3333FF"/>
              </a:buClr>
              <a:buFont typeface="Courier New" pitchFamily="49" charset="0"/>
              <a:buChar char="o"/>
            </a:pPr>
            <a:endParaRPr lang="en-GB" altLang="en-US" sz="2400"/>
          </a:p>
        </p:txBody>
      </p:sp>
      <p:pic>
        <p:nvPicPr>
          <p:cNvPr id="22532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90875" y="274638"/>
            <a:ext cx="2760663" cy="11430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37858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GB" altLang="en-US" sz="2400" b="1">
                <a:solidFill>
                  <a:schemeClr val="accent2"/>
                </a:solidFill>
              </a:rPr>
              <a:t>Stage 2 – ASK  &amp;  ASSESS</a:t>
            </a:r>
          </a:p>
          <a:p>
            <a:pPr>
              <a:lnSpc>
                <a:spcPct val="80000"/>
              </a:lnSpc>
              <a:buFontTx/>
              <a:buNone/>
            </a:pPr>
            <a:endParaRPr lang="en-IE" altLang="en-US" sz="2400" b="1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IE" altLang="en-US" sz="1800"/>
              <a:t>Asking </a:t>
            </a:r>
          </a:p>
          <a:p>
            <a:pPr>
              <a:lnSpc>
                <a:spcPct val="80000"/>
              </a:lnSpc>
            </a:pPr>
            <a:endParaRPr lang="en-IE" altLang="en-US" sz="1800"/>
          </a:p>
          <a:p>
            <a:pPr>
              <a:lnSpc>
                <a:spcPct val="80000"/>
              </a:lnSpc>
            </a:pPr>
            <a:r>
              <a:rPr lang="en-IE" altLang="en-US" sz="1800"/>
              <a:t>Eliciting </a:t>
            </a:r>
          </a:p>
          <a:p>
            <a:pPr>
              <a:lnSpc>
                <a:spcPct val="80000"/>
              </a:lnSpc>
            </a:pPr>
            <a:endParaRPr lang="en-IE" altLang="en-US" sz="1800"/>
          </a:p>
          <a:p>
            <a:pPr>
              <a:lnSpc>
                <a:spcPct val="80000"/>
              </a:lnSpc>
            </a:pPr>
            <a:r>
              <a:rPr lang="en-IE" altLang="en-US" sz="1800"/>
              <a:t>Establishing Expectations  </a:t>
            </a:r>
          </a:p>
          <a:p>
            <a:pPr>
              <a:lnSpc>
                <a:spcPct val="80000"/>
              </a:lnSpc>
            </a:pPr>
            <a:endParaRPr lang="en-IE" altLang="en-US" sz="1800"/>
          </a:p>
          <a:p>
            <a:pPr>
              <a:lnSpc>
                <a:spcPct val="80000"/>
              </a:lnSpc>
            </a:pPr>
            <a:r>
              <a:rPr lang="en-IE" altLang="en-US" sz="1800"/>
              <a:t>Screening and assessing </a:t>
            </a:r>
          </a:p>
          <a:p>
            <a:pPr>
              <a:lnSpc>
                <a:spcPct val="80000"/>
              </a:lnSpc>
              <a:buFontTx/>
              <a:buNone/>
            </a:pPr>
            <a:endParaRPr lang="en-IE" altLang="en-US" sz="1800"/>
          </a:p>
          <a:p>
            <a:pPr>
              <a:lnSpc>
                <a:spcPct val="80000"/>
              </a:lnSpc>
            </a:pPr>
            <a:r>
              <a:rPr lang="en-IE" altLang="en-US" sz="1800"/>
              <a:t>Observing for withdrawal symptoms </a:t>
            </a:r>
          </a:p>
          <a:p>
            <a:pPr>
              <a:lnSpc>
                <a:spcPct val="80000"/>
              </a:lnSpc>
            </a:pPr>
            <a:endParaRPr lang="en-IE" altLang="en-US" sz="1800"/>
          </a:p>
          <a:p>
            <a:pPr>
              <a:lnSpc>
                <a:spcPct val="80000"/>
              </a:lnSpc>
            </a:pPr>
            <a:r>
              <a:rPr lang="en-IE" altLang="en-US" sz="1800"/>
              <a:t>Exploring broader context </a:t>
            </a:r>
          </a:p>
          <a:p>
            <a:pPr>
              <a:lnSpc>
                <a:spcPct val="80000"/>
              </a:lnSpc>
            </a:pPr>
            <a:endParaRPr lang="en-IE" altLang="en-US" sz="1800"/>
          </a:p>
          <a:p>
            <a:pPr>
              <a:lnSpc>
                <a:spcPct val="80000"/>
              </a:lnSpc>
            </a:pPr>
            <a:r>
              <a:rPr lang="en-IE" altLang="en-US" sz="1800"/>
              <a:t>Gauging importance and confidence </a:t>
            </a:r>
            <a:endParaRPr lang="en-US" altLang="en-US" sz="1400"/>
          </a:p>
          <a:p>
            <a:pPr>
              <a:lnSpc>
                <a:spcPct val="80000"/>
              </a:lnSpc>
              <a:buFontTx/>
              <a:buNone/>
            </a:pPr>
            <a:endParaRPr lang="en-GB" altLang="en-US" sz="1400" b="1">
              <a:solidFill>
                <a:schemeClr val="accent2"/>
              </a:solidFill>
            </a:endParaRPr>
          </a:p>
        </p:txBody>
      </p:sp>
      <p:pic>
        <p:nvPicPr>
          <p:cNvPr id="32772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90875" y="274638"/>
            <a:ext cx="2760663" cy="11430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424888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568825"/>
          </a:xfrm>
        </p:spPr>
        <p:txBody>
          <a:bodyPr/>
          <a:lstStyle/>
          <a:p>
            <a:pPr>
              <a:lnSpc>
                <a:spcPct val="115000"/>
              </a:lnSpc>
              <a:buClr>
                <a:srgbClr val="3333FF"/>
              </a:buClr>
              <a:buFont typeface="Wingdings" pitchFamily="2" charset="2"/>
              <a:buNone/>
            </a:pPr>
            <a:r>
              <a:rPr lang="en-IE" altLang="en-US" sz="2000">
                <a:solidFill>
                  <a:schemeClr val="accent2"/>
                </a:solidFill>
              </a:rPr>
              <a:t>SAOR Model</a:t>
            </a:r>
            <a:endParaRPr lang="en-IE" altLang="en-US" sz="1700"/>
          </a:p>
          <a:p>
            <a:pPr>
              <a:lnSpc>
                <a:spcPct val="115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1700"/>
              <a:t>Model for Screening &amp; Brief Intervention for problem alcohol &amp; substance developed in 2009</a:t>
            </a:r>
          </a:p>
          <a:p>
            <a:pPr>
              <a:lnSpc>
                <a:spcPct val="115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IE" altLang="en-US" sz="1700"/>
          </a:p>
          <a:p>
            <a:pPr>
              <a:lnSpc>
                <a:spcPct val="115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1700"/>
              <a:t>Emerged from work in acute hospital settings </a:t>
            </a:r>
          </a:p>
          <a:p>
            <a:pPr>
              <a:lnSpc>
                <a:spcPct val="115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IE" altLang="en-US" sz="1700"/>
          </a:p>
          <a:p>
            <a:pPr>
              <a:lnSpc>
                <a:spcPct val="115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1700"/>
              <a:t>Incorporates all  the key elements of evidence based practice in Screening and Brief Intervention</a:t>
            </a:r>
          </a:p>
          <a:p>
            <a:pPr>
              <a:lnSpc>
                <a:spcPct val="115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IE" altLang="en-US" sz="1700"/>
          </a:p>
          <a:p>
            <a:pPr>
              <a:lnSpc>
                <a:spcPct val="115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1700"/>
              <a:t>Disseminated nationally through national Social Inclusion office in diverse settings over past 7 years</a:t>
            </a:r>
          </a:p>
          <a:p>
            <a:pPr>
              <a:lnSpc>
                <a:spcPct val="115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IE" altLang="en-US" sz="1700"/>
          </a:p>
          <a:p>
            <a:pPr>
              <a:lnSpc>
                <a:spcPct val="115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1700"/>
              <a:t>Now utilised in broad range of settings  </a:t>
            </a:r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GB" altLang="en-US" sz="1700"/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90875" y="274638"/>
            <a:ext cx="2760663" cy="11430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244148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800" b="1">
                <a:solidFill>
                  <a:schemeClr val="accent2"/>
                </a:solidFill>
              </a:rPr>
              <a:t>Stage 3 - OFFER ASSISTANCE</a:t>
            </a:r>
          </a:p>
          <a:p>
            <a:pPr>
              <a:lnSpc>
                <a:spcPct val="90000"/>
              </a:lnSpc>
              <a:buFontTx/>
              <a:buNone/>
            </a:pPr>
            <a:endParaRPr lang="en-IE" altLang="en-US" sz="2800" b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IE" altLang="en-US" sz="2800"/>
              <a:t>Advising and give feedback</a:t>
            </a:r>
          </a:p>
          <a:p>
            <a:pPr>
              <a:lnSpc>
                <a:spcPct val="90000"/>
              </a:lnSpc>
            </a:pPr>
            <a:endParaRPr lang="en-IE" altLang="en-US" sz="2800"/>
          </a:p>
          <a:p>
            <a:pPr>
              <a:lnSpc>
                <a:spcPct val="90000"/>
              </a:lnSpc>
            </a:pPr>
            <a:r>
              <a:rPr lang="en-IE" altLang="en-US" sz="2800"/>
              <a:t>Assigning responsibility for change</a:t>
            </a:r>
          </a:p>
          <a:p>
            <a:pPr>
              <a:lnSpc>
                <a:spcPct val="90000"/>
              </a:lnSpc>
            </a:pPr>
            <a:endParaRPr lang="en-IE" altLang="en-US" sz="2800"/>
          </a:p>
          <a:p>
            <a:pPr>
              <a:lnSpc>
                <a:spcPct val="90000"/>
              </a:lnSpc>
            </a:pPr>
            <a:r>
              <a:rPr lang="en-IE" altLang="en-US" sz="2800"/>
              <a:t>Allowing for a menu of options</a:t>
            </a:r>
          </a:p>
          <a:p>
            <a:pPr>
              <a:lnSpc>
                <a:spcPct val="90000"/>
              </a:lnSpc>
            </a:pPr>
            <a:endParaRPr lang="en-IE" altLang="en-US" sz="2800"/>
          </a:p>
          <a:p>
            <a:pPr>
              <a:lnSpc>
                <a:spcPct val="90000"/>
              </a:lnSpc>
            </a:pPr>
            <a:r>
              <a:rPr lang="en-IE" altLang="en-US" sz="2800"/>
              <a:t>Agreeing goals</a:t>
            </a:r>
            <a:endParaRPr lang="en-GB" altLang="en-US" sz="2800"/>
          </a:p>
        </p:txBody>
      </p:sp>
      <p:pic>
        <p:nvPicPr>
          <p:cNvPr id="48132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90875" y="274638"/>
            <a:ext cx="2760663" cy="11430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10321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400" b="1">
                <a:solidFill>
                  <a:schemeClr val="accent2"/>
                </a:solidFill>
              </a:rPr>
              <a:t>Stage 4 - REFER</a:t>
            </a:r>
          </a:p>
          <a:p>
            <a:pPr>
              <a:lnSpc>
                <a:spcPct val="90000"/>
              </a:lnSpc>
              <a:buFontTx/>
              <a:buNone/>
            </a:pPr>
            <a:endParaRPr lang="en-IE" altLang="en-US" sz="2400" b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IE" altLang="en-US" sz="2800"/>
              <a:t>Discussing support options with the person</a:t>
            </a:r>
          </a:p>
          <a:p>
            <a:pPr>
              <a:lnSpc>
                <a:spcPct val="90000"/>
              </a:lnSpc>
            </a:pPr>
            <a:endParaRPr lang="en-IE" altLang="en-US" sz="2800"/>
          </a:p>
          <a:p>
            <a:pPr>
              <a:lnSpc>
                <a:spcPct val="90000"/>
              </a:lnSpc>
            </a:pPr>
            <a:r>
              <a:rPr lang="en-IE" altLang="en-US" sz="2800"/>
              <a:t>Making a referral to appropriate services if required</a:t>
            </a:r>
          </a:p>
          <a:p>
            <a:pPr>
              <a:lnSpc>
                <a:spcPct val="90000"/>
              </a:lnSpc>
            </a:pPr>
            <a:endParaRPr lang="en-IE" altLang="en-US" sz="2800"/>
          </a:p>
          <a:p>
            <a:pPr>
              <a:lnSpc>
                <a:spcPct val="90000"/>
              </a:lnSpc>
            </a:pPr>
            <a:r>
              <a:rPr lang="en-IE" altLang="en-US" sz="2800"/>
              <a:t>Ensuring appropriate follow up support</a:t>
            </a:r>
          </a:p>
          <a:p>
            <a:pPr>
              <a:lnSpc>
                <a:spcPct val="90000"/>
              </a:lnSpc>
            </a:pPr>
            <a:endParaRPr lang="en-IE" altLang="en-US" sz="2800"/>
          </a:p>
          <a:p>
            <a:pPr>
              <a:lnSpc>
                <a:spcPct val="90000"/>
              </a:lnSpc>
            </a:pPr>
            <a:r>
              <a:rPr lang="en-IE" altLang="en-US" sz="2800"/>
              <a:t>Closing the consultation</a:t>
            </a:r>
            <a:endParaRPr lang="en-GB" altLang="en-US" sz="2800"/>
          </a:p>
        </p:txBody>
      </p:sp>
      <p:pic>
        <p:nvPicPr>
          <p:cNvPr id="56324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90875" y="274638"/>
            <a:ext cx="2760663" cy="11430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201839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/>
              <a:t>Acknowledgements 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IE" altLang="en-US" sz="2000"/>
              <a:t>Paul Goff – Co-author &amp; Co-developer SAOR 1</a:t>
            </a:r>
          </a:p>
          <a:p>
            <a:pPr>
              <a:lnSpc>
                <a:spcPct val="120000"/>
              </a:lnSpc>
            </a:pPr>
            <a:endParaRPr lang="en-IE" altLang="en-US" sz="2000"/>
          </a:p>
          <a:p>
            <a:pPr>
              <a:lnSpc>
                <a:spcPct val="120000"/>
              </a:lnSpc>
            </a:pPr>
            <a:r>
              <a:rPr lang="en-IE" altLang="en-US" sz="2000"/>
              <a:t>Ruth Armstrong – Lead for dissemination of SAOR training nationally &amp; co- author SAOR 2</a:t>
            </a:r>
          </a:p>
          <a:p>
            <a:pPr>
              <a:lnSpc>
                <a:spcPct val="120000"/>
              </a:lnSpc>
            </a:pPr>
            <a:endParaRPr lang="en-IE" altLang="en-US" sz="2000"/>
          </a:p>
          <a:p>
            <a:pPr>
              <a:lnSpc>
                <a:spcPct val="120000"/>
              </a:lnSpc>
            </a:pPr>
            <a:r>
              <a:rPr lang="en-IE" altLang="en-US" sz="2000"/>
              <a:t>Professor Joe Barry – Trinity College</a:t>
            </a:r>
          </a:p>
          <a:p>
            <a:pPr>
              <a:lnSpc>
                <a:spcPct val="120000"/>
              </a:lnSpc>
              <a:buFontTx/>
              <a:buNone/>
            </a:pPr>
            <a:endParaRPr lang="en-IE" altLang="en-US" sz="2000"/>
          </a:p>
          <a:p>
            <a:pPr>
              <a:lnSpc>
                <a:spcPct val="120000"/>
              </a:lnSpc>
            </a:pPr>
            <a:r>
              <a:rPr lang="en-IE" altLang="en-US" sz="2000"/>
              <a:t>Social Inclusion Office, HSE</a:t>
            </a:r>
          </a:p>
          <a:p>
            <a:pPr>
              <a:lnSpc>
                <a:spcPct val="120000"/>
              </a:lnSpc>
            </a:pPr>
            <a:endParaRPr lang="en-IE" altLang="en-US" sz="2000"/>
          </a:p>
          <a:p>
            <a:pPr>
              <a:lnSpc>
                <a:spcPct val="120000"/>
              </a:lnSpc>
            </a:pPr>
            <a:r>
              <a:rPr lang="en-IE" altLang="en-US" sz="2000"/>
              <a:t>National Addiction Training Programme (NATP) </a:t>
            </a:r>
          </a:p>
        </p:txBody>
      </p:sp>
    </p:spTree>
    <p:extLst>
      <p:ext uri="{BB962C8B-B14F-4D97-AF65-F5344CB8AC3E}">
        <p14:creationId xmlns:p14="http://schemas.microsoft.com/office/powerpoint/2010/main" val="34236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IE" altLang="en-US" sz="1600">
                <a:solidFill>
                  <a:schemeClr val="accent2"/>
                </a:solidFill>
              </a:rPr>
              <a:t>Some Reading and Resources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E" altLang="en-US" sz="1400">
                <a:solidFill>
                  <a:schemeClr val="accent2"/>
                </a:solidFill>
              </a:rPr>
              <a:t>(References available upon request)</a:t>
            </a:r>
          </a:p>
          <a:p>
            <a:pPr>
              <a:lnSpc>
                <a:spcPct val="80000"/>
              </a:lnSpc>
              <a:buFontTx/>
              <a:buNone/>
            </a:pPr>
            <a:endParaRPr lang="en-IE" altLang="en-US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1100"/>
              <a:t>Babor, T.F. and Higgins–Biddle, J.C. (2001) </a:t>
            </a:r>
            <a:r>
              <a:rPr lang="en-IE" altLang="en-US" sz="1100" u="sng"/>
              <a:t>Brief Intervention for Hazardous and Harmful Drinking; A Manual for Use In Primary Care</a:t>
            </a:r>
            <a:r>
              <a:rPr lang="en-IE" altLang="en-US" sz="1100"/>
              <a:t> Geneva, World Health Organisation (WHO).</a:t>
            </a:r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IE" altLang="en-US" sz="1100"/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IE" altLang="en-US" sz="1100"/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1000"/>
              <a:t>Elzerbi, C., Donoghue, K., &amp; Drummond, C. (2015). A comparison of the efficacy of brief interventions to reduce hazardous and harmful alcohol consumption between European and non‐European countries: A systematic review and meta‐analysis of randomized </a:t>
            </a:r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IE" altLang="en-US" sz="1100"/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1100"/>
              <a:t>Government of Ireland (2009) </a:t>
            </a:r>
            <a:r>
              <a:rPr lang="en-IE" altLang="en-US" sz="1100" i="1"/>
              <a:t>Ireland’s National Drugs Strategy (Interim) 2009 –2016</a:t>
            </a:r>
            <a:r>
              <a:rPr lang="en-IE" altLang="en-US" sz="1100"/>
              <a:t>, Dublin, Dept. of Rural and Gaeltacht Affairs.</a:t>
            </a:r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IE" altLang="en-US" sz="1100"/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1100"/>
              <a:t>Heather, N. Raistrick, D.&amp; Godfrey, C.(2007) </a:t>
            </a:r>
            <a:r>
              <a:rPr lang="en-IE" altLang="en-US" sz="1100" u="sng"/>
              <a:t>Review of The Effectiveness of Treatment For Alcohol Problems</a:t>
            </a:r>
            <a:r>
              <a:rPr lang="en-IE" altLang="en-US" sz="1100"/>
              <a:t>, UK, National Treatment Agency</a:t>
            </a:r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IE" altLang="en-US" sz="1100"/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1100"/>
              <a:t>Hope, A. Gill, A., Costello,. Sheehan, J., Brazil, E &amp; Reid, V.(2005)</a:t>
            </a:r>
            <a:r>
              <a:rPr lang="en-IE" altLang="en-US" sz="1100" u="sng"/>
              <a:t> Alcohol &amp; injuries in the Accident &amp; Emergency Department; A National Prospective Study</a:t>
            </a:r>
            <a:r>
              <a:rPr lang="en-IE" altLang="en-US" sz="1100"/>
              <a:t>, Dublin Dept. of Health and Children</a:t>
            </a:r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US" altLang="en-US" sz="1100"/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US" altLang="en-US" sz="1100"/>
              <a:t>Hope, A. (2008). </a:t>
            </a:r>
            <a:r>
              <a:rPr lang="en-US" altLang="en-US" sz="1100" u="sng"/>
              <a:t>Alcohol-related Harm in Ireland.</a:t>
            </a:r>
            <a:r>
              <a:rPr lang="en-US" altLang="en-US" sz="1100"/>
              <a:t> Health Service Executive: Alcohol Implementation Group.</a:t>
            </a:r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US" altLang="en-US" sz="1100"/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US" altLang="en-US" sz="1100"/>
              <a:t>Irish college of General Practitioners (ICGP) (2007). </a:t>
            </a:r>
            <a:r>
              <a:rPr lang="en-US" altLang="en-US" sz="1100" u="sng"/>
              <a:t>Guide for Primary Care Staff on Alcohol Problems</a:t>
            </a:r>
            <a:r>
              <a:rPr lang="en-US" altLang="en-US" sz="1100"/>
              <a:t> Dublin: ICGP Publications.</a:t>
            </a:r>
            <a:endParaRPr lang="en-GB" altLang="en-US" sz="1100"/>
          </a:p>
        </p:txBody>
      </p:sp>
      <p:pic>
        <p:nvPicPr>
          <p:cNvPr id="63492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90875" y="274638"/>
            <a:ext cx="2760663" cy="11430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12534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IE" altLang="en-US" sz="1600">
                <a:solidFill>
                  <a:schemeClr val="accent2"/>
                </a:solidFill>
              </a:rPr>
              <a:t>Reading and Resources(2)</a:t>
            </a:r>
          </a:p>
          <a:p>
            <a:pPr>
              <a:lnSpc>
                <a:spcPct val="80000"/>
              </a:lnSpc>
              <a:buFontTx/>
              <a:buNone/>
            </a:pPr>
            <a:endParaRPr lang="en-IE" altLang="en-US" sz="16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IE" altLang="en-US" sz="1100"/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1000"/>
              <a:t>McCambridge, J., &amp; Rollnick, S. (2014). Should brief interventions in primary care address alcohol problems more strongly? </a:t>
            </a:r>
            <a:r>
              <a:rPr lang="en-IE" altLang="en-US" sz="1000" i="1"/>
              <a:t>Addiction</a:t>
            </a:r>
            <a:r>
              <a:rPr lang="en-IE" altLang="en-US" sz="1000"/>
              <a:t>, </a:t>
            </a:r>
            <a:r>
              <a:rPr lang="en-IE" altLang="en-US" sz="1000" i="1"/>
              <a:t>109</a:t>
            </a:r>
            <a:r>
              <a:rPr lang="en-IE" altLang="en-US" sz="1000"/>
              <a:t>, 1054-1058.</a:t>
            </a:r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IE" altLang="en-US" sz="1100"/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1100"/>
              <a:t>Molyneux, G.J., Cryan, E. and Dooley, E. (2006). The point prevalence of alcohol use disorders and binge drinking in an Irish general hospital </a:t>
            </a:r>
            <a:r>
              <a:rPr lang="en-IE" altLang="en-US" sz="1100" u="sng"/>
              <a:t>Irish Journal of Psychological Medicine</a:t>
            </a:r>
            <a:r>
              <a:rPr lang="en-IE" altLang="en-US" sz="1100"/>
              <a:t> 23 (1) 17-20.</a:t>
            </a:r>
            <a:endParaRPr lang="en-US" altLang="en-US" sz="1100"/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US" altLang="en-US" sz="1100"/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US" altLang="en-US" sz="1100"/>
              <a:t>National Institute on Alcohol Abuse and Alcoholism (2005) </a:t>
            </a:r>
            <a:r>
              <a:rPr lang="en-US" altLang="en-US" sz="1100" u="sng"/>
              <a:t>Helping Clients who drink too much; A Clinicians guide</a:t>
            </a:r>
            <a:r>
              <a:rPr lang="en-US" altLang="en-US" sz="1100"/>
              <a:t>. USA, N.I.A.A.A.</a:t>
            </a:r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US" altLang="en-US" sz="1100"/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US" altLang="en-US" sz="1100"/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US" altLang="en-US" sz="1100"/>
              <a:t>O’Shea, J and Goff,, P. ( 2009)</a:t>
            </a:r>
            <a:r>
              <a:rPr lang="en-IE" altLang="en-US" sz="1100" u="sng"/>
              <a:t> SAOR  MODEL; Screening and Brief Intervention (SBI); for Problem Alcohol Use in the Emergency Department &amp; Acute Care Settings</a:t>
            </a:r>
            <a:r>
              <a:rPr lang="en-IE" altLang="en-US" sz="1100"/>
              <a:t>, Health Service Executive.</a:t>
            </a:r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IE" altLang="en-US" sz="1100"/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1100"/>
              <a:t>Ramstedt, M. and Hope, A. (2004). The Irish drinking habits of 2002-drinking and drink related harm in a European comparative perspective Journal of Substance Use 10 (5) 273-283.</a:t>
            </a:r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None/>
            </a:pPr>
            <a:endParaRPr lang="en-IE" altLang="en-US" sz="1100"/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1000"/>
              <a:t>Samson, J. E., &amp; Tanner-Smith, E. E. (2015). Single-session alcohol interventions for heavy drinking college students: A systematic review and meta-analysis. </a:t>
            </a:r>
            <a:r>
              <a:rPr lang="en-IE" altLang="en-US" sz="1000" i="1"/>
              <a:t>Journal of Studies on Alcohol &amp; Drugs</a:t>
            </a:r>
            <a:r>
              <a:rPr lang="en-IE" altLang="en-US" sz="1000"/>
              <a:t>, </a:t>
            </a:r>
            <a:r>
              <a:rPr lang="en-IE" altLang="en-US" sz="1000" i="1"/>
              <a:t>76</a:t>
            </a:r>
            <a:r>
              <a:rPr lang="en-IE" altLang="en-US" sz="1000"/>
              <a:t>, 530-543.</a:t>
            </a:r>
            <a:endParaRPr lang="en-US" altLang="en-US" sz="1100"/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US" altLang="en-US" sz="1100"/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US" altLang="en-US" sz="1100"/>
              <a:t>Useful Website </a:t>
            </a:r>
          </a:p>
          <a:p>
            <a:pPr>
              <a:lnSpc>
                <a:spcPct val="80000"/>
              </a:lnSpc>
              <a:buClr>
                <a:srgbClr val="3333FF"/>
              </a:buClr>
              <a:buFont typeface="Wingdings" pitchFamily="2" charset="2"/>
              <a:buNone/>
            </a:pPr>
            <a:r>
              <a:rPr lang="en-US" altLang="en-US" sz="1100"/>
              <a:t>	</a:t>
            </a:r>
            <a:r>
              <a:rPr lang="en-US" altLang="en-US" sz="1100">
                <a:hlinkClick r:id="rId2"/>
              </a:rPr>
              <a:t>http://www.alcohollearningcentre.org.uk/Topics/Browse/BriefAdvice/SIPS/</a:t>
            </a:r>
            <a:endParaRPr lang="en-IE" altLang="en-US" sz="1100"/>
          </a:p>
          <a:p>
            <a:pPr>
              <a:lnSpc>
                <a:spcPct val="80000"/>
              </a:lnSpc>
              <a:buFontTx/>
              <a:buNone/>
            </a:pPr>
            <a:endParaRPr lang="en-GB" altLang="en-US" sz="1100">
              <a:solidFill>
                <a:schemeClr val="accent2"/>
              </a:solidFill>
            </a:endParaRPr>
          </a:p>
        </p:txBody>
      </p:sp>
      <p:pic>
        <p:nvPicPr>
          <p:cNvPr id="64516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90875" y="274638"/>
            <a:ext cx="2760663" cy="11430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8906557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42" y="1245429"/>
            <a:ext cx="8141110" cy="4580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84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pPr>
              <a:buClr>
                <a:srgbClr val="3333FF"/>
              </a:buClr>
              <a:buFont typeface="Wingdings" pitchFamily="2" charset="2"/>
              <a:buNone/>
            </a:pPr>
            <a:r>
              <a:rPr lang="en-IE" altLang="en-US">
                <a:solidFill>
                  <a:schemeClr val="accent2"/>
                </a:solidFill>
              </a:rPr>
              <a:t>Key Elements of SAOR Model</a:t>
            </a:r>
            <a:endParaRPr lang="en-IE" altLang="en-US" sz="2500">
              <a:solidFill>
                <a:schemeClr val="accent2"/>
              </a:solidFill>
            </a:endParaRPr>
          </a:p>
          <a:p>
            <a:pPr>
              <a:buClr>
                <a:srgbClr val="3333FF"/>
              </a:buClr>
              <a:buFont typeface="Wingdings" pitchFamily="2" charset="2"/>
              <a:buChar char="§"/>
            </a:pPr>
            <a:endParaRPr lang="en-IE" altLang="en-US" sz="2500"/>
          </a:p>
          <a:p>
            <a:pPr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2500"/>
              <a:t>SAOR = Irish word for “free” used as acronym to remember key elements</a:t>
            </a:r>
          </a:p>
          <a:p>
            <a:pPr lvl="2"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2500"/>
              <a:t>S = Support</a:t>
            </a:r>
          </a:p>
          <a:p>
            <a:pPr lvl="2"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2500"/>
              <a:t>A = Ask &amp; Assess</a:t>
            </a:r>
          </a:p>
          <a:p>
            <a:pPr lvl="2"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2500"/>
              <a:t>O = Offer Assistance</a:t>
            </a:r>
          </a:p>
          <a:p>
            <a:pPr lvl="2"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2500"/>
              <a:t>R = Refer</a:t>
            </a:r>
            <a:endParaRPr lang="en-GB" altLang="en-US" sz="2500"/>
          </a:p>
        </p:txBody>
      </p:sp>
      <p:pic>
        <p:nvPicPr>
          <p:cNvPr id="4100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90875" y="274638"/>
            <a:ext cx="2760663" cy="1143000"/>
          </a:xfrm>
          <a:noFill/>
          <a:ln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60350"/>
            <a:ext cx="276066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291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584325"/>
          </a:xfrm>
        </p:spPr>
        <p:txBody>
          <a:bodyPr/>
          <a:lstStyle/>
          <a:p>
            <a:r>
              <a:rPr lang="en-IE" altLang="en-US" sz="4000"/>
              <a:t/>
            </a:r>
            <a:br>
              <a:rPr lang="en-IE" altLang="en-US" sz="4000"/>
            </a:br>
            <a:r>
              <a:rPr lang="en-IE" altLang="en-US" sz="4000"/>
              <a:t> </a:t>
            </a:r>
            <a:br>
              <a:rPr lang="en-IE" altLang="en-US" sz="4000"/>
            </a:br>
            <a:r>
              <a:rPr lang="en-IE" altLang="en-US" sz="4000"/>
              <a:t>Background &amp; Training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GB" altLang="en-US" sz="1600"/>
          </a:p>
          <a:p>
            <a:pPr>
              <a:lnSpc>
                <a:spcPct val="120000"/>
              </a:lnSpc>
            </a:pPr>
            <a:endParaRPr lang="en-GB" altLang="en-US" sz="1600"/>
          </a:p>
          <a:p>
            <a:pPr>
              <a:lnSpc>
                <a:spcPct val="120000"/>
              </a:lnSpc>
            </a:pPr>
            <a:r>
              <a:rPr lang="en-GB" altLang="en-US" sz="1600"/>
              <a:t>One of the aims of HSE Social Inclusion is to contribute to the achievement of improved health outcomes for persons experiencing substance misuse. </a:t>
            </a:r>
          </a:p>
          <a:p>
            <a:pPr>
              <a:lnSpc>
                <a:spcPct val="120000"/>
              </a:lnSpc>
            </a:pPr>
            <a:endParaRPr lang="en-GB" altLang="en-US" sz="1600"/>
          </a:p>
          <a:p>
            <a:pPr>
              <a:lnSpc>
                <a:spcPct val="120000"/>
              </a:lnSpc>
            </a:pPr>
            <a:r>
              <a:rPr lang="en-GB" altLang="en-US" sz="1600"/>
              <a:t>SAOR - Brief Intervention integral part of this aim </a:t>
            </a:r>
          </a:p>
          <a:p>
            <a:pPr>
              <a:lnSpc>
                <a:spcPct val="120000"/>
              </a:lnSpc>
            </a:pPr>
            <a:endParaRPr lang="en-IE" altLang="en-US" sz="1600"/>
          </a:p>
          <a:p>
            <a:pPr>
              <a:lnSpc>
                <a:spcPct val="120000"/>
              </a:lnSpc>
            </a:pPr>
            <a:r>
              <a:rPr lang="en-IE" altLang="en-US" sz="1600"/>
              <a:t>Training on SAOR led nationally by Ruth Armstrong  - Project Manager Alcohol </a:t>
            </a:r>
          </a:p>
          <a:p>
            <a:pPr>
              <a:lnSpc>
                <a:spcPct val="120000"/>
              </a:lnSpc>
            </a:pPr>
            <a:endParaRPr lang="en-GB" altLang="en-US" sz="1600"/>
          </a:p>
          <a:p>
            <a:pPr>
              <a:lnSpc>
                <a:spcPct val="120000"/>
              </a:lnSpc>
            </a:pPr>
            <a:r>
              <a:rPr lang="en-GB" altLang="en-US" sz="1600"/>
              <a:t>National panel of trainers established delivering training across 7 CHO areas </a:t>
            </a:r>
          </a:p>
          <a:p>
            <a:pPr>
              <a:lnSpc>
                <a:spcPct val="120000"/>
              </a:lnSpc>
            </a:pPr>
            <a:endParaRPr lang="en-GB" altLang="en-US" sz="1600"/>
          </a:p>
          <a:p>
            <a:pPr>
              <a:lnSpc>
                <a:spcPct val="120000"/>
              </a:lnSpc>
            </a:pPr>
            <a:r>
              <a:rPr lang="en-GB" altLang="en-US" sz="1600"/>
              <a:t>SAOR accepted as part of European Union Reducing Alcohol Related Harm (RARHA) Project Good Practice Toolkit;</a:t>
            </a:r>
          </a:p>
          <a:p>
            <a:pPr>
              <a:lnSpc>
                <a:spcPct val="120000"/>
              </a:lnSpc>
            </a:pPr>
            <a:endParaRPr lang="en-IE" altLang="en-US" sz="1600"/>
          </a:p>
        </p:txBody>
      </p:sp>
      <p:pic>
        <p:nvPicPr>
          <p:cNvPr id="72708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60350"/>
            <a:ext cx="276066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886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569325" cy="525621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IE" altLang="en-US" sz="2400">
                <a:solidFill>
                  <a:schemeClr val="accent2"/>
                </a:solidFill>
              </a:rPr>
              <a:t>Based Upon Evidence &amp; Emerging From Practice</a:t>
            </a:r>
          </a:p>
          <a:p>
            <a:pPr>
              <a:lnSpc>
                <a:spcPct val="90000"/>
              </a:lnSpc>
              <a:buFontTx/>
              <a:buNone/>
            </a:pPr>
            <a:endParaRPr lang="en-IE" altLang="en-US" sz="2100"/>
          </a:p>
          <a:p>
            <a:pPr>
              <a:lnSpc>
                <a:spcPct val="9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2000"/>
              <a:t>SAOR incorporates key aspects of models SBI proposed by;</a:t>
            </a:r>
          </a:p>
          <a:p>
            <a:pPr>
              <a:lnSpc>
                <a:spcPct val="9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IE" altLang="en-US" sz="180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IE" altLang="en-US" sz="2000" b="1"/>
              <a:t>FRAMES</a:t>
            </a:r>
            <a:r>
              <a:rPr lang="en-IE" altLang="en-US" sz="2000"/>
              <a:t> (World Health Organisation, 2003)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en-IE" altLang="en-US" sz="200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IE" altLang="en-US" sz="2000" b="1"/>
              <a:t>5 A’s Model</a:t>
            </a:r>
            <a:r>
              <a:rPr lang="en-IE" altLang="en-US" sz="2000" i="1"/>
              <a:t> </a:t>
            </a:r>
            <a:r>
              <a:rPr lang="en-IE" altLang="en-US" sz="2000"/>
              <a:t>(see Anczac and Nolger ,2003)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en-IE" altLang="en-US" sz="200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IE" altLang="en-US" sz="2000" b="1"/>
              <a:t>WHO Brief Intervention Manual</a:t>
            </a:r>
            <a:r>
              <a:rPr lang="en-IE" altLang="en-US" sz="2000"/>
              <a:t> (Babor &amp; Higgins – Biddle, 2001)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en-IE" altLang="en-US" sz="200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IE" altLang="en-US" sz="2000" b="1"/>
              <a:t>U.S. Department of Health and Human Services</a:t>
            </a:r>
            <a:r>
              <a:rPr lang="en-IE" altLang="en-US" sz="2000"/>
              <a:t> (NIAAA, 2005)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en-IE" altLang="en-US" sz="200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IE" altLang="en-US" sz="2000" b="1"/>
              <a:t>Irish College of General Practitioners</a:t>
            </a:r>
            <a:r>
              <a:rPr lang="en-IE" altLang="en-US" sz="2000"/>
              <a:t> (ICGP, 2014, ICGP, 2006)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en-IE" altLang="en-US" sz="200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IE" altLang="en-US" sz="2000" b="1"/>
              <a:t>SAOR 1st edition</a:t>
            </a:r>
            <a:r>
              <a:rPr lang="en-IE" altLang="en-US" sz="2000"/>
              <a:t> (O'Shea &amp; Goff,2009)</a:t>
            </a:r>
            <a:endParaRPr lang="en-GB" altLang="en-US" sz="2000"/>
          </a:p>
        </p:txBody>
      </p:sp>
      <p:pic>
        <p:nvPicPr>
          <p:cNvPr id="5124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03575" y="115888"/>
            <a:ext cx="2760663" cy="11430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233165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>
              <a:buFontTx/>
              <a:buNone/>
            </a:pPr>
            <a:r>
              <a:rPr lang="en-IE" altLang="en-US" sz="2400">
                <a:solidFill>
                  <a:schemeClr val="accent2"/>
                </a:solidFill>
              </a:rPr>
              <a:t>Rationale</a:t>
            </a:r>
          </a:p>
          <a:p>
            <a:pPr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2100"/>
              <a:t>SAOR model:</a:t>
            </a:r>
          </a:p>
          <a:p>
            <a:pPr lvl="2"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2100"/>
              <a:t>Accentuates the support/relationship building aspect of SBI</a:t>
            </a:r>
          </a:p>
          <a:p>
            <a:pPr lvl="2">
              <a:buClr>
                <a:srgbClr val="3333FF"/>
              </a:buClr>
              <a:buFont typeface="Wingdings" pitchFamily="2" charset="2"/>
              <a:buChar char="§"/>
            </a:pPr>
            <a:endParaRPr lang="en-IE" altLang="en-US" sz="2100"/>
          </a:p>
          <a:p>
            <a:pPr lvl="2"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2100"/>
              <a:t>Sequences the intervention in a  logical &amp; user friendly manner</a:t>
            </a:r>
          </a:p>
          <a:p>
            <a:pPr lvl="2">
              <a:buClr>
                <a:srgbClr val="3333FF"/>
              </a:buClr>
              <a:buFont typeface="Wingdings" pitchFamily="2" charset="2"/>
              <a:buChar char="§"/>
            </a:pPr>
            <a:endParaRPr lang="en-IE" altLang="en-US" sz="2100"/>
          </a:p>
          <a:p>
            <a:pPr lvl="2"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2100"/>
              <a:t>Provides practitioners with a step by step guide to SBI</a:t>
            </a:r>
          </a:p>
          <a:p>
            <a:pPr lvl="2">
              <a:buClr>
                <a:srgbClr val="3333FF"/>
              </a:buClr>
              <a:buFont typeface="Wingdings" pitchFamily="2" charset="2"/>
              <a:buChar char="§"/>
            </a:pPr>
            <a:endParaRPr lang="en-IE" altLang="en-US" sz="2100"/>
          </a:p>
          <a:p>
            <a:pPr lvl="2"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2100"/>
              <a:t>Offers culturally appropriate model in Irish context </a:t>
            </a:r>
            <a:endParaRPr lang="en-GB" altLang="en-US" sz="2100"/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90875" y="274638"/>
            <a:ext cx="2760663" cy="11430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81660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>
              <a:lnSpc>
                <a:spcPct val="80000"/>
              </a:lnSpc>
              <a:buFontTx/>
              <a:buNone/>
            </a:pPr>
            <a:r>
              <a:rPr lang="en-IE" altLang="en-US" sz="2800">
                <a:solidFill>
                  <a:schemeClr val="accent2"/>
                </a:solidFill>
              </a:rPr>
              <a:t>Rationale (ii)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IE" altLang="en-US" sz="2800">
              <a:solidFill>
                <a:schemeClr val="accent2"/>
              </a:solidFill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IE" altLang="en-US" sz="2500"/>
              <a:t>Includes all the key steps of: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IE" altLang="en-US" sz="2500"/>
          </a:p>
          <a:p>
            <a:pPr lvl="3"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2500"/>
              <a:t>Building the therapeutic relationship</a:t>
            </a:r>
          </a:p>
          <a:p>
            <a:pPr lvl="3"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IE" altLang="en-US" sz="2500"/>
          </a:p>
          <a:p>
            <a:pPr lvl="3"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2500"/>
              <a:t>Offering advice and feedback</a:t>
            </a:r>
          </a:p>
          <a:p>
            <a:pPr lvl="3"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IE" altLang="en-US" sz="2500"/>
          </a:p>
          <a:p>
            <a:pPr lvl="3"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2500"/>
              <a:t>Offering assistance</a:t>
            </a:r>
          </a:p>
          <a:p>
            <a:pPr lvl="3"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IE" altLang="en-US" sz="2500"/>
          </a:p>
          <a:p>
            <a:pPr lvl="3"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2500"/>
              <a:t>Ensuring appropriate referral &amp; follow up</a:t>
            </a:r>
            <a:endParaRPr lang="en-GB" altLang="en-US" sz="2500"/>
          </a:p>
        </p:txBody>
      </p:sp>
      <p:pic>
        <p:nvPicPr>
          <p:cNvPr id="7172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90875" y="274638"/>
            <a:ext cx="2760663" cy="11430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25410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80000"/>
              </a:lnSpc>
              <a:buClr>
                <a:srgbClr val="FF0000"/>
              </a:buClr>
              <a:buFont typeface="Wingdings" pitchFamily="2" charset="2"/>
              <a:buNone/>
            </a:pPr>
            <a:r>
              <a:rPr lang="en-IE" altLang="en-US">
                <a:solidFill>
                  <a:schemeClr val="accent2"/>
                </a:solidFill>
              </a:rPr>
              <a:t>Screening</a:t>
            </a:r>
            <a:endParaRPr lang="en-GB" altLang="en-US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§"/>
            </a:pPr>
            <a:endParaRPr lang="en-GB" altLang="en-US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GB" altLang="en-US" sz="1800"/>
              <a:t>Targets members of  defined population to identify those:</a:t>
            </a:r>
          </a:p>
          <a:p>
            <a:pPr lvl="1">
              <a:lnSpc>
                <a:spcPct val="80000"/>
              </a:lnSpc>
            </a:pPr>
            <a:endParaRPr lang="en-GB" altLang="en-US" sz="1800"/>
          </a:p>
          <a:p>
            <a:pPr lvl="2"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GB" altLang="en-US" sz="1800"/>
              <a:t>At risk of problem alcohol/substance use</a:t>
            </a:r>
          </a:p>
          <a:p>
            <a:pPr lvl="2"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GB" altLang="en-US" sz="1800"/>
          </a:p>
          <a:p>
            <a:pPr lvl="2"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GB" altLang="en-US" sz="1800"/>
              <a:t>likely to benefit from intervention.</a:t>
            </a:r>
          </a:p>
          <a:p>
            <a:pPr lvl="2">
              <a:lnSpc>
                <a:spcPct val="80000"/>
              </a:lnSpc>
            </a:pPr>
            <a:endParaRPr lang="en-GB" altLang="en-US" sz="1600"/>
          </a:p>
          <a:p>
            <a:pPr lvl="1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GB" altLang="en-US" sz="1800"/>
              <a:t>Identifies those who:</a:t>
            </a:r>
          </a:p>
          <a:p>
            <a:pPr lvl="1">
              <a:lnSpc>
                <a:spcPct val="80000"/>
              </a:lnSpc>
            </a:pPr>
            <a:endParaRPr lang="en-GB" altLang="en-US" sz="1800"/>
          </a:p>
          <a:p>
            <a:pPr lvl="2"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GB" altLang="en-US" sz="1800"/>
              <a:t>Drink or use substances at harmful levels</a:t>
            </a:r>
          </a:p>
          <a:p>
            <a:pPr lvl="2"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GB" altLang="en-US" sz="1800"/>
          </a:p>
          <a:p>
            <a:pPr lvl="2"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GB" altLang="en-US" sz="1800"/>
              <a:t>Are beginning to experience problems</a:t>
            </a:r>
          </a:p>
          <a:p>
            <a:pPr lvl="2"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endParaRPr lang="en-GB" altLang="en-US" sz="1800"/>
          </a:p>
          <a:p>
            <a:pPr lvl="2">
              <a:lnSpc>
                <a:spcPct val="80000"/>
              </a:lnSpc>
              <a:buClr>
                <a:srgbClr val="3333FF"/>
              </a:buClr>
              <a:buFont typeface="Wingdings" pitchFamily="2" charset="2"/>
              <a:buChar char="§"/>
            </a:pPr>
            <a:r>
              <a:rPr lang="en-GB" altLang="en-US" sz="1800"/>
              <a:t>Are showing signs of dependence</a:t>
            </a:r>
          </a:p>
        </p:txBody>
      </p:sp>
      <p:pic>
        <p:nvPicPr>
          <p:cNvPr id="8196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90875" y="274638"/>
            <a:ext cx="2760663" cy="11430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87624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IE" altLang="en-US">
                <a:solidFill>
                  <a:schemeClr val="accent2"/>
                </a:solidFill>
              </a:rPr>
              <a:t>Screening &amp; Brief Intervention (SBI)</a:t>
            </a:r>
          </a:p>
          <a:p>
            <a:pPr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/>
              <a:t>SBI involves the following;</a:t>
            </a:r>
          </a:p>
          <a:p>
            <a:pPr lvl="2"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2600"/>
              <a:t>Assessment</a:t>
            </a:r>
          </a:p>
          <a:p>
            <a:pPr lvl="3">
              <a:buClr>
                <a:srgbClr val="FFCC00"/>
              </a:buClr>
              <a:buFont typeface="Wingdings" pitchFamily="2" charset="2"/>
              <a:buChar char="§"/>
            </a:pPr>
            <a:r>
              <a:rPr lang="en-IE" altLang="en-US"/>
              <a:t>Interview using standardised, validated screening tools</a:t>
            </a:r>
          </a:p>
          <a:p>
            <a:pPr lvl="3">
              <a:buFontTx/>
              <a:buNone/>
            </a:pPr>
            <a:endParaRPr lang="en-IE" altLang="en-US"/>
          </a:p>
          <a:p>
            <a:pPr lvl="2"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2600"/>
              <a:t>Feedback</a:t>
            </a:r>
          </a:p>
          <a:p>
            <a:pPr lvl="3">
              <a:buClr>
                <a:srgbClr val="FFCC00"/>
              </a:buClr>
              <a:buFont typeface="Wingdings" pitchFamily="2" charset="2"/>
              <a:buChar char="§"/>
            </a:pPr>
            <a:r>
              <a:rPr lang="en-IE" altLang="en-US"/>
              <a:t>Level of risk</a:t>
            </a:r>
          </a:p>
          <a:p>
            <a:pPr lvl="3">
              <a:buClr>
                <a:srgbClr val="FFCC00"/>
              </a:buClr>
              <a:buFont typeface="Wingdings" pitchFamily="2" charset="2"/>
              <a:buChar char="§"/>
            </a:pPr>
            <a:r>
              <a:rPr lang="en-IE" altLang="en-US"/>
              <a:t>Personalised Information &amp; Advice</a:t>
            </a:r>
          </a:p>
          <a:p>
            <a:pPr lvl="3">
              <a:buFontTx/>
              <a:buNone/>
            </a:pPr>
            <a:endParaRPr lang="en-IE" altLang="en-US"/>
          </a:p>
          <a:p>
            <a:pPr lvl="2">
              <a:buClr>
                <a:srgbClr val="3333FF"/>
              </a:buClr>
              <a:buFont typeface="Wingdings" pitchFamily="2" charset="2"/>
              <a:buChar char="§"/>
            </a:pPr>
            <a:r>
              <a:rPr lang="en-IE" altLang="en-US" sz="2600"/>
              <a:t>Referral &amp; Follow-up (if indicated)</a:t>
            </a:r>
            <a:endParaRPr lang="en-GB" altLang="en-US">
              <a:solidFill>
                <a:schemeClr val="accent2"/>
              </a:solidFill>
            </a:endParaRPr>
          </a:p>
        </p:txBody>
      </p:sp>
      <p:pic>
        <p:nvPicPr>
          <p:cNvPr id="10244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90875" y="274638"/>
            <a:ext cx="2760663" cy="11430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76179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1892</TotalTime>
  <Words>1360</Words>
  <Application>Microsoft Office PowerPoint</Application>
  <PresentationFormat>On-screen Show (4:3)</PresentationFormat>
  <Paragraphs>263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Courier New</vt:lpstr>
      <vt:lpstr>Wingdings</vt:lpstr>
      <vt:lpstr>Default Design</vt:lpstr>
      <vt:lpstr>PowerPoint Presentation</vt:lpstr>
      <vt:lpstr>PowerPoint Presentation</vt:lpstr>
      <vt:lpstr>PowerPoint Presentation</vt:lpstr>
      <vt:lpstr>   Background &amp; Training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Expected Outcomes</vt:lpstr>
      <vt:lpstr>Some Recent Evidence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Acknowledgements </vt:lpstr>
      <vt:lpstr>PowerPoint Presentation</vt:lpstr>
      <vt:lpstr>PowerPoint Presentation</vt:lpstr>
      <vt:lpstr>PowerPoint Presentation</vt:lpstr>
    </vt:vector>
  </TitlesOfParts>
  <Company>TCD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Treatment and Rehabilitation Responses to Alcohol Problems: Putting together a Coherent National Response</dc:title>
  <dc:creator>Shane Butler</dc:creator>
  <cp:lastModifiedBy>Karen Reid</cp:lastModifiedBy>
  <cp:revision>74</cp:revision>
  <dcterms:created xsi:type="dcterms:W3CDTF">2016-08-15T10:37:20Z</dcterms:created>
  <dcterms:modified xsi:type="dcterms:W3CDTF">2017-01-11T20:08:41Z</dcterms:modified>
</cp:coreProperties>
</file>