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sldIdLst>
    <p:sldId id="280"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1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hrbfs01\drugs$\DMR026%20Research%20Studies\013%20Alcohol\018%20Alcohol%20overview%202015\Overview%20figur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rbfs01\drugs$\DMR026%20Research%20Studies\013%20Alcohol\018%20Alcohol%20overview%202015\Overview%20figur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oleObject" Target="file:///\\hrbfs01\NDTRS\03%20Reporting\36%20Other%20presentations\2016\Westmeath\Extra%20charts%20Westmea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272926263984664E-2"/>
          <c:y val="3.3604357164523514E-2"/>
          <c:w val="0.93311280365675697"/>
          <c:h val="0.85848500396541039"/>
        </c:manualLayout>
      </c:layout>
      <c:lineChart>
        <c:grouping val="standard"/>
        <c:varyColors val="0"/>
        <c:ser>
          <c:idx val="0"/>
          <c:order val="0"/>
          <c:tx>
            <c:strRef>
              <c:f>'Figure 1'!$B$2</c:f>
              <c:strCache>
                <c:ptCount val="1"/>
              </c:strCache>
            </c:strRef>
          </c:tx>
          <c:cat>
            <c:numRef>
              <c:f>'Figure 1'!$A$3:$A$33</c:f>
              <c:numCache>
                <c:formatCode>General</c:formatCode>
                <c:ptCount val="3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numCache>
            </c:numRef>
          </c:cat>
          <c:val>
            <c:numRef>
              <c:f>'Figure 1'!$B$3:$B$33</c:f>
              <c:numCache>
                <c:formatCode>0.0</c:formatCode>
                <c:ptCount val="31"/>
                <c:pt idx="0">
                  <c:v>9.8164241862240793</c:v>
                </c:pt>
                <c:pt idx="1">
                  <c:v>10.258279498742867</c:v>
                </c:pt>
                <c:pt idx="2">
                  <c:v>10.097117135021264</c:v>
                </c:pt>
                <c:pt idx="3">
                  <c:v>9.7701441491252314</c:v>
                </c:pt>
                <c:pt idx="4">
                  <c:v>10.137098821396192</c:v>
                </c:pt>
                <c:pt idx="5">
                  <c:v>10.511704652996846</c:v>
                </c:pt>
                <c:pt idx="6">
                  <c:v>10.96313173676165</c:v>
                </c:pt>
                <c:pt idx="7">
                  <c:v>10.915920854125567</c:v>
                </c:pt>
                <c:pt idx="8">
                  <c:v>11.0869039905477</c:v>
                </c:pt>
                <c:pt idx="9">
                  <c:v>10.976973882282101</c:v>
                </c:pt>
                <c:pt idx="10">
                  <c:v>11.107059710851443</c:v>
                </c:pt>
                <c:pt idx="11">
                  <c:v>11.383836166189322</c:v>
                </c:pt>
                <c:pt idx="12">
                  <c:v>12.135368828802061</c:v>
                </c:pt>
                <c:pt idx="13">
                  <c:v>12.527764052554508</c:v>
                </c:pt>
                <c:pt idx="14">
                  <c:v>13.062733841176751</c:v>
                </c:pt>
                <c:pt idx="15">
                  <c:v>13.717604881862663</c:v>
                </c:pt>
                <c:pt idx="16">
                  <c:v>14.08958473899515</c:v>
                </c:pt>
                <c:pt idx="17">
                  <c:v>14.303369834216051</c:v>
                </c:pt>
                <c:pt idx="18">
                  <c:v>14.209486245762232</c:v>
                </c:pt>
                <c:pt idx="19">
                  <c:v>13.347441252076594</c:v>
                </c:pt>
                <c:pt idx="20">
                  <c:v>13.478836363227449</c:v>
                </c:pt>
                <c:pt idx="21">
                  <c:v>13.38494544802732</c:v>
                </c:pt>
                <c:pt idx="22">
                  <c:v>13.371984853339097</c:v>
                </c:pt>
                <c:pt idx="23">
                  <c:v>13.23126729656745</c:v>
                </c:pt>
                <c:pt idx="24">
                  <c:v>12.202238219056079</c:v>
                </c:pt>
                <c:pt idx="25">
                  <c:v>11.037387121651458</c:v>
                </c:pt>
                <c:pt idx="26">
                  <c:v>11.634858330057508</c:v>
                </c:pt>
                <c:pt idx="27">
                  <c:v>11.651909080499765</c:v>
                </c:pt>
                <c:pt idx="28">
                  <c:v>11.60012929278942</c:v>
                </c:pt>
                <c:pt idx="29">
                  <c:v>10.643526069589189</c:v>
                </c:pt>
                <c:pt idx="30">
                  <c:v>10.9983461357597</c:v>
                </c:pt>
              </c:numCache>
            </c:numRef>
          </c:val>
          <c:smooth val="0"/>
        </c:ser>
        <c:dLbls>
          <c:showLegendKey val="0"/>
          <c:showVal val="0"/>
          <c:showCatName val="0"/>
          <c:showSerName val="0"/>
          <c:showPercent val="0"/>
          <c:showBubbleSize val="0"/>
        </c:dLbls>
        <c:marker val="1"/>
        <c:smooth val="0"/>
        <c:axId val="229657168"/>
        <c:axId val="229685360"/>
      </c:lineChart>
      <c:catAx>
        <c:axId val="229657168"/>
        <c:scaling>
          <c:orientation val="minMax"/>
        </c:scaling>
        <c:delete val="0"/>
        <c:axPos val="b"/>
        <c:numFmt formatCode="General" sourceLinked="1"/>
        <c:majorTickMark val="out"/>
        <c:minorTickMark val="none"/>
        <c:tickLblPos val="nextTo"/>
        <c:crossAx val="229685360"/>
        <c:crosses val="autoZero"/>
        <c:auto val="1"/>
        <c:lblAlgn val="ctr"/>
        <c:lblOffset val="100"/>
        <c:noMultiLvlLbl val="0"/>
      </c:catAx>
      <c:valAx>
        <c:axId val="229685360"/>
        <c:scaling>
          <c:orientation val="minMax"/>
        </c:scaling>
        <c:delete val="0"/>
        <c:axPos val="l"/>
        <c:majorGridlines>
          <c:spPr>
            <a:ln>
              <a:solidFill>
                <a:schemeClr val="bg1">
                  <a:lumMod val="85000"/>
                </a:schemeClr>
              </a:solidFill>
            </a:ln>
          </c:spPr>
        </c:majorGridlines>
        <c:title>
          <c:tx>
            <c:rich>
              <a:bodyPr rot="-5400000" vert="horz"/>
              <a:lstStyle/>
              <a:p>
                <a:pPr>
                  <a:defRPr sz="1400" b="0"/>
                </a:pPr>
                <a:r>
                  <a:rPr lang="en-GB" sz="1400" b="0" dirty="0"/>
                  <a:t>Litres of pure alcohol</a:t>
                </a:r>
                <a:r>
                  <a:rPr lang="en-GB" sz="1400" b="0" baseline="0" dirty="0"/>
                  <a:t> per adult</a:t>
                </a:r>
                <a:endParaRPr lang="en-GB" sz="1400" b="0" dirty="0"/>
              </a:p>
            </c:rich>
          </c:tx>
          <c:overlay val="0"/>
        </c:title>
        <c:numFmt formatCode="0" sourceLinked="0"/>
        <c:majorTickMark val="out"/>
        <c:minorTickMark val="none"/>
        <c:tickLblPos val="nextTo"/>
        <c:crossAx val="229657168"/>
        <c:crosses val="autoZero"/>
        <c:crossBetween val="between"/>
        <c:majorUnit val="1"/>
      </c:valAx>
      <c:dTable>
        <c:showHorzBorder val="1"/>
        <c:showVertBorder val="1"/>
        <c:showOutline val="1"/>
        <c:showKeys val="0"/>
        <c:txPr>
          <a:bodyPr/>
          <a:lstStyle/>
          <a:p>
            <a:pPr rtl="0">
              <a:defRPr sz="1000"/>
            </a:pPr>
            <a:endParaRPr lang="en-US"/>
          </a:p>
        </c:txPr>
      </c:dTable>
    </c:plotArea>
    <c:plotVisOnly val="1"/>
    <c:dispBlanksAs val="gap"/>
    <c:showDLblsOverMax val="0"/>
  </c:chart>
  <c:spPr>
    <a:ln>
      <a:noFill/>
    </a:ln>
  </c:spPr>
  <c:txPr>
    <a:bodyPr/>
    <a:lstStyle/>
    <a:p>
      <a:pPr>
        <a:defRPr sz="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272926263984664E-2"/>
          <c:y val="3.3604357164523514E-2"/>
          <c:w val="0.93311280365675697"/>
          <c:h val="0.85848500396541039"/>
        </c:manualLayout>
      </c:layout>
      <c:lineChart>
        <c:grouping val="standard"/>
        <c:varyColors val="0"/>
        <c:ser>
          <c:idx val="0"/>
          <c:order val="0"/>
          <c:tx>
            <c:strRef>
              <c:f>'Figure 1'!$B$2</c:f>
              <c:strCache>
                <c:ptCount val="1"/>
              </c:strCache>
            </c:strRef>
          </c:tx>
          <c:cat>
            <c:numRef>
              <c:f>'Figure 1'!$A$3:$A$33</c:f>
              <c:numCache>
                <c:formatCode>General</c:formatCode>
                <c:ptCount val="3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numCache>
            </c:numRef>
          </c:cat>
          <c:val>
            <c:numRef>
              <c:f>'Figure 1'!$B$3:$B$33</c:f>
              <c:numCache>
                <c:formatCode>0.0</c:formatCode>
                <c:ptCount val="31"/>
                <c:pt idx="0">
                  <c:v>9.8164241862240793</c:v>
                </c:pt>
                <c:pt idx="1">
                  <c:v>10.258279498742867</c:v>
                </c:pt>
                <c:pt idx="2">
                  <c:v>10.097117135021264</c:v>
                </c:pt>
                <c:pt idx="3">
                  <c:v>9.7701441491252314</c:v>
                </c:pt>
                <c:pt idx="4">
                  <c:v>10.137098821396192</c:v>
                </c:pt>
                <c:pt idx="5">
                  <c:v>10.511704652996846</c:v>
                </c:pt>
                <c:pt idx="6">
                  <c:v>10.96313173676165</c:v>
                </c:pt>
                <c:pt idx="7">
                  <c:v>10.915920854125567</c:v>
                </c:pt>
                <c:pt idx="8">
                  <c:v>11.0869039905477</c:v>
                </c:pt>
                <c:pt idx="9">
                  <c:v>10.976973882282101</c:v>
                </c:pt>
                <c:pt idx="10">
                  <c:v>11.107059710851443</c:v>
                </c:pt>
                <c:pt idx="11">
                  <c:v>11.383836166189322</c:v>
                </c:pt>
                <c:pt idx="12">
                  <c:v>12.135368828802061</c:v>
                </c:pt>
                <c:pt idx="13">
                  <c:v>12.527764052554508</c:v>
                </c:pt>
                <c:pt idx="14">
                  <c:v>13.062733841176751</c:v>
                </c:pt>
                <c:pt idx="15">
                  <c:v>13.717604881862663</c:v>
                </c:pt>
                <c:pt idx="16">
                  <c:v>14.08958473899515</c:v>
                </c:pt>
                <c:pt idx="17">
                  <c:v>14.303369834216051</c:v>
                </c:pt>
                <c:pt idx="18">
                  <c:v>14.209486245762232</c:v>
                </c:pt>
                <c:pt idx="19">
                  <c:v>13.347441252076594</c:v>
                </c:pt>
                <c:pt idx="20">
                  <c:v>13.478836363227449</c:v>
                </c:pt>
                <c:pt idx="21">
                  <c:v>13.38494544802732</c:v>
                </c:pt>
                <c:pt idx="22">
                  <c:v>13.371984853339097</c:v>
                </c:pt>
                <c:pt idx="23">
                  <c:v>13.23126729656745</c:v>
                </c:pt>
                <c:pt idx="24">
                  <c:v>12.202238219056079</c:v>
                </c:pt>
                <c:pt idx="25">
                  <c:v>11.037387121651458</c:v>
                </c:pt>
                <c:pt idx="26">
                  <c:v>11.634858330057508</c:v>
                </c:pt>
                <c:pt idx="27">
                  <c:v>11.651909080499765</c:v>
                </c:pt>
                <c:pt idx="28">
                  <c:v>11.60012929278942</c:v>
                </c:pt>
                <c:pt idx="29">
                  <c:v>10.643526069589189</c:v>
                </c:pt>
                <c:pt idx="30">
                  <c:v>10.9983461357597</c:v>
                </c:pt>
              </c:numCache>
            </c:numRef>
          </c:val>
          <c:smooth val="0"/>
        </c:ser>
        <c:dLbls>
          <c:showLegendKey val="0"/>
          <c:showVal val="0"/>
          <c:showCatName val="0"/>
          <c:showSerName val="0"/>
          <c:showPercent val="0"/>
          <c:showBubbleSize val="0"/>
        </c:dLbls>
        <c:marker val="1"/>
        <c:smooth val="0"/>
        <c:axId val="229791856"/>
        <c:axId val="229792240"/>
      </c:lineChart>
      <c:catAx>
        <c:axId val="229791856"/>
        <c:scaling>
          <c:orientation val="minMax"/>
        </c:scaling>
        <c:delete val="0"/>
        <c:axPos val="b"/>
        <c:numFmt formatCode="General" sourceLinked="1"/>
        <c:majorTickMark val="out"/>
        <c:minorTickMark val="none"/>
        <c:tickLblPos val="nextTo"/>
        <c:crossAx val="229792240"/>
        <c:crosses val="autoZero"/>
        <c:auto val="1"/>
        <c:lblAlgn val="ctr"/>
        <c:lblOffset val="100"/>
        <c:noMultiLvlLbl val="0"/>
      </c:catAx>
      <c:valAx>
        <c:axId val="229792240"/>
        <c:scaling>
          <c:orientation val="minMax"/>
        </c:scaling>
        <c:delete val="0"/>
        <c:axPos val="l"/>
        <c:majorGridlines>
          <c:spPr>
            <a:ln>
              <a:solidFill>
                <a:schemeClr val="bg1">
                  <a:lumMod val="85000"/>
                </a:schemeClr>
              </a:solidFill>
            </a:ln>
          </c:spPr>
        </c:majorGridlines>
        <c:title>
          <c:tx>
            <c:rich>
              <a:bodyPr rot="-5400000" vert="horz"/>
              <a:lstStyle/>
              <a:p>
                <a:pPr>
                  <a:defRPr sz="1400" b="0"/>
                </a:pPr>
                <a:r>
                  <a:rPr lang="en-GB" sz="1400" b="0" dirty="0"/>
                  <a:t>Litres of pure alcohol</a:t>
                </a:r>
                <a:r>
                  <a:rPr lang="en-GB" sz="1400" b="0" baseline="0" dirty="0"/>
                  <a:t> per adult</a:t>
                </a:r>
                <a:endParaRPr lang="en-GB" sz="1400" b="0" dirty="0"/>
              </a:p>
            </c:rich>
          </c:tx>
          <c:overlay val="0"/>
        </c:title>
        <c:numFmt formatCode="0" sourceLinked="0"/>
        <c:majorTickMark val="out"/>
        <c:minorTickMark val="none"/>
        <c:tickLblPos val="nextTo"/>
        <c:crossAx val="229791856"/>
        <c:crosses val="autoZero"/>
        <c:crossBetween val="between"/>
        <c:majorUnit val="1"/>
      </c:valAx>
      <c:dTable>
        <c:showHorzBorder val="1"/>
        <c:showVertBorder val="1"/>
        <c:showOutline val="1"/>
        <c:showKeys val="0"/>
        <c:txPr>
          <a:bodyPr/>
          <a:lstStyle/>
          <a:p>
            <a:pPr rtl="0">
              <a:defRPr sz="1000"/>
            </a:pPr>
            <a:endParaRPr lang="en-US"/>
          </a:p>
        </c:txPr>
      </c:dTable>
    </c:plotArea>
    <c:plotVisOnly val="1"/>
    <c:dispBlanksAs val="gap"/>
    <c:showDLblsOverMax val="0"/>
  </c:chart>
  <c:spPr>
    <a:ln>
      <a:noFill/>
    </a:ln>
  </c:spPr>
  <c:txPr>
    <a:bodyPr/>
    <a:lstStyle/>
    <a:p>
      <a:pPr>
        <a:defRPr sz="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04259289987188"/>
          <c:y val="4.3284677134656412E-2"/>
          <c:w val="0.63041203870806606"/>
          <c:h val="0.87854123497720682"/>
        </c:manualLayout>
      </c:layout>
      <c:lineChart>
        <c:grouping val="standard"/>
        <c:varyColors val="0"/>
        <c:ser>
          <c:idx val="0"/>
          <c:order val="0"/>
          <c:tx>
            <c:strRef>
              <c:f>'[Chart in Microsoft PowerPoint]Sheet7'!$B$30</c:f>
              <c:strCache>
                <c:ptCount val="1"/>
                <c:pt idx="0">
                  <c:v>Alcohol</c:v>
                </c:pt>
              </c:strCache>
            </c:strRef>
          </c:tx>
          <c:marker>
            <c:symbol val="none"/>
          </c:marker>
          <c:dPt>
            <c:idx val="6"/>
            <c:bubble3D val="0"/>
            <c:spPr>
              <a:ln>
                <a:prstDash val="dash"/>
              </a:ln>
            </c:spPr>
          </c:dPt>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PowerPoint]Sheet7'!$C$30:$I$30</c:f>
              <c:numCache>
                <c:formatCode>0.0</c:formatCode>
                <c:ptCount val="7"/>
                <c:pt idx="0">
                  <c:v>55.715388393796928</c:v>
                </c:pt>
                <c:pt idx="1">
                  <c:v>54.619147449336126</c:v>
                </c:pt>
                <c:pt idx="2">
                  <c:v>50.889564598563751</c:v>
                </c:pt>
                <c:pt idx="3">
                  <c:v>53.855783675513266</c:v>
                </c:pt>
                <c:pt idx="4">
                  <c:v>53.763302160593355</c:v>
                </c:pt>
                <c:pt idx="5">
                  <c:v>48.521660881861422</c:v>
                </c:pt>
                <c:pt idx="6">
                  <c:v>45.8</c:v>
                </c:pt>
              </c:numCache>
            </c:numRef>
          </c:val>
          <c:smooth val="0"/>
        </c:ser>
        <c:ser>
          <c:idx val="1"/>
          <c:order val="1"/>
          <c:tx>
            <c:strRef>
              <c:f>'[Chart in Microsoft PowerPoint]Sheet7'!$B$31</c:f>
              <c:strCache>
                <c:ptCount val="1"/>
                <c:pt idx="0">
                  <c:v>Opiates</c:v>
                </c:pt>
              </c:strCache>
            </c:strRef>
          </c:tx>
          <c:marker>
            <c:symbol val="none"/>
          </c:marker>
          <c:dPt>
            <c:idx val="6"/>
            <c:bubble3D val="0"/>
            <c:spPr>
              <a:ln>
                <a:prstDash val="dash"/>
              </a:ln>
            </c:spPr>
          </c:dPt>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PowerPoint]Sheet7'!$C$31:$I$31</c:f>
              <c:numCache>
                <c:formatCode>0.0</c:formatCode>
                <c:ptCount val="7"/>
                <c:pt idx="0">
                  <c:v>28.019086379903165</c:v>
                </c:pt>
                <c:pt idx="1">
                  <c:v>26.967155835080366</c:v>
                </c:pt>
                <c:pt idx="2">
                  <c:v>27.819111082357505</c:v>
                </c:pt>
                <c:pt idx="3">
                  <c:v>24.44917376064096</c:v>
                </c:pt>
                <c:pt idx="4">
                  <c:v>23.785875524024508</c:v>
                </c:pt>
                <c:pt idx="5">
                  <c:v>25.562411621030979</c:v>
                </c:pt>
                <c:pt idx="6">
                  <c:v>26.2</c:v>
                </c:pt>
              </c:numCache>
            </c:numRef>
          </c:val>
          <c:smooth val="0"/>
        </c:ser>
        <c:ser>
          <c:idx val="2"/>
          <c:order val="2"/>
          <c:tx>
            <c:strRef>
              <c:f>'[Chart in Microsoft PowerPoint]Sheet7'!$B$32</c:f>
              <c:strCache>
                <c:ptCount val="1"/>
                <c:pt idx="0">
                  <c:v>Cannabis</c:v>
                </c:pt>
              </c:strCache>
            </c:strRef>
          </c:tx>
          <c:marker>
            <c:symbol val="none"/>
          </c:marker>
          <c:dPt>
            <c:idx val="6"/>
            <c:bubble3D val="0"/>
            <c:spPr>
              <a:ln>
                <a:prstDash val="dash"/>
              </a:ln>
            </c:spPr>
          </c:dPt>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PowerPoint]Sheet7'!$C$32:$I$32</c:f>
              <c:numCache>
                <c:formatCode>0.0</c:formatCode>
                <c:ptCount val="7"/>
                <c:pt idx="0">
                  <c:v>8.3643253105045261</c:v>
                </c:pt>
                <c:pt idx="1">
                  <c:v>10.614954577218729</c:v>
                </c:pt>
                <c:pt idx="2">
                  <c:v>12.233939315520475</c:v>
                </c:pt>
                <c:pt idx="3">
                  <c:v>12.819228843264895</c:v>
                </c:pt>
                <c:pt idx="4">
                  <c:v>13.995485327313769</c:v>
                </c:pt>
                <c:pt idx="5">
                  <c:v>15.72181514333462</c:v>
                </c:pt>
                <c:pt idx="6">
                  <c:v>16</c:v>
                </c:pt>
              </c:numCache>
            </c:numRef>
          </c:val>
          <c:smooth val="0"/>
        </c:ser>
        <c:ser>
          <c:idx val="3"/>
          <c:order val="3"/>
          <c:tx>
            <c:strRef>
              <c:f>'[Chart in Microsoft PowerPoint]Sheet7'!$B$33</c:f>
              <c:strCache>
                <c:ptCount val="1"/>
                <c:pt idx="0">
                  <c:v>Benzodiazepines</c:v>
                </c:pt>
              </c:strCache>
            </c:strRef>
          </c:tx>
          <c:spPr>
            <a:ln>
              <a:prstDash val="solid"/>
            </a:ln>
          </c:spPr>
          <c:marker>
            <c:symbol val="none"/>
          </c:marker>
          <c:dPt>
            <c:idx val="1"/>
            <c:bubble3D val="0"/>
          </c:dPt>
          <c:dPt>
            <c:idx val="2"/>
            <c:bubble3D val="0"/>
          </c:dPt>
          <c:dPt>
            <c:idx val="3"/>
            <c:bubble3D val="0"/>
          </c:dPt>
          <c:dPt>
            <c:idx val="4"/>
            <c:bubble3D val="0"/>
          </c:dPt>
          <c:dPt>
            <c:idx val="6"/>
            <c:bubble3D val="0"/>
            <c:spPr>
              <a:ln>
                <a:prstDash val="dash"/>
              </a:ln>
            </c:spPr>
          </c:dPt>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PowerPoint]Sheet7'!$C$33:$I$33</c:f>
              <c:numCache>
                <c:formatCode>0.0</c:formatCode>
                <c:ptCount val="7"/>
                <c:pt idx="0">
                  <c:v>1.1718475896428322</c:v>
                </c:pt>
                <c:pt idx="1">
                  <c:v>1.8169112508735148</c:v>
                </c:pt>
                <c:pt idx="2">
                  <c:v>1.8891117293135795</c:v>
                </c:pt>
                <c:pt idx="3">
                  <c:v>3.0545818728092136</c:v>
                </c:pt>
                <c:pt idx="4">
                  <c:v>3.5085456304417928</c:v>
                </c:pt>
                <c:pt idx="5">
                  <c:v>4.557141020696748</c:v>
                </c:pt>
                <c:pt idx="6">
                  <c:v>5.0999999999999996</c:v>
                </c:pt>
              </c:numCache>
            </c:numRef>
          </c:val>
          <c:smooth val="0"/>
        </c:ser>
        <c:ser>
          <c:idx val="4"/>
          <c:order val="4"/>
          <c:tx>
            <c:strRef>
              <c:f>'[Chart in Microsoft PowerPoint]Sheet7'!$B$34</c:f>
              <c:strCache>
                <c:ptCount val="1"/>
                <c:pt idx="0">
                  <c:v>Cocaine</c:v>
                </c:pt>
              </c:strCache>
            </c:strRef>
          </c:tx>
          <c:marker>
            <c:symbol val="none"/>
          </c:marker>
          <c:dPt>
            <c:idx val="5"/>
            <c:bubble3D val="0"/>
            <c:spPr>
              <a:ln>
                <a:prstDash val="solid"/>
              </a:ln>
            </c:spPr>
          </c:dPt>
          <c:dPt>
            <c:idx val="6"/>
            <c:bubble3D val="0"/>
            <c:spPr>
              <a:ln>
                <a:prstDash val="dash"/>
              </a:ln>
            </c:spPr>
          </c:dPt>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PowerPoint]Sheet7'!$C$34:$I$34</c:f>
              <c:numCache>
                <c:formatCode>0.0</c:formatCode>
                <c:ptCount val="7"/>
                <c:pt idx="0">
                  <c:v>5.3469931934601078</c:v>
                </c:pt>
                <c:pt idx="1">
                  <c:v>4.8637316561844859</c:v>
                </c:pt>
                <c:pt idx="2">
                  <c:v>4.5157533803454744</c:v>
                </c:pt>
                <c:pt idx="3">
                  <c:v>4.0560841261892842</c:v>
                </c:pt>
                <c:pt idx="4">
                  <c:v>3.5085456304417928</c:v>
                </c:pt>
                <c:pt idx="5">
                  <c:v>3.9529502506748941</c:v>
                </c:pt>
                <c:pt idx="6">
                  <c:v>4.5999999999999996</c:v>
                </c:pt>
              </c:numCache>
            </c:numRef>
          </c:val>
          <c:smooth val="0"/>
        </c:ser>
        <c:ser>
          <c:idx val="5"/>
          <c:order val="5"/>
          <c:tx>
            <c:strRef>
              <c:f>'[Chart in Microsoft PowerPoint]Sheet7'!$B$35</c:f>
              <c:strCache>
                <c:ptCount val="1"/>
                <c:pt idx="0">
                  <c:v>Others</c:v>
                </c:pt>
              </c:strCache>
            </c:strRef>
          </c:tx>
          <c:marker>
            <c:symbol val="none"/>
          </c:marker>
          <c:dPt>
            <c:idx val="6"/>
            <c:bubble3D val="0"/>
            <c:spPr>
              <a:ln>
                <a:prstDash val="dash"/>
              </a:ln>
            </c:spPr>
          </c:dPt>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PowerPoint]Sheet7'!$C$35:$I$35</c:f>
              <c:numCache>
                <c:formatCode>0.0</c:formatCode>
                <c:ptCount val="7"/>
                <c:pt idx="0">
                  <c:v>0.21051154304961056</c:v>
                </c:pt>
                <c:pt idx="1">
                  <c:v>0.29350104821802936</c:v>
                </c:pt>
                <c:pt idx="2">
                  <c:v>1.7791291971275152</c:v>
                </c:pt>
                <c:pt idx="3">
                  <c:v>1.0515773660490735</c:v>
                </c:pt>
                <c:pt idx="4">
                  <c:v>0.73524669461464043</c:v>
                </c:pt>
                <c:pt idx="5">
                  <c:v>1.041264944080216</c:v>
                </c:pt>
                <c:pt idx="6">
                  <c:v>1.6</c:v>
                </c:pt>
              </c:numCache>
            </c:numRef>
          </c:val>
          <c:smooth val="0"/>
        </c:ser>
        <c:ser>
          <c:idx val="6"/>
          <c:order val="6"/>
          <c:tx>
            <c:strRef>
              <c:f>'[Chart in Microsoft PowerPoint]Sheet7'!$B$36</c:f>
              <c:strCache>
                <c:ptCount val="1"/>
                <c:pt idx="0">
                  <c:v>Amphetamines</c:v>
                </c:pt>
              </c:strCache>
            </c:strRef>
          </c:tx>
          <c:marker>
            <c:symbol val="none"/>
          </c:marker>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PowerPoint]Sheet7'!$C$36:$I$36</c:f>
              <c:numCache>
                <c:formatCode>0.0</c:formatCode>
                <c:ptCount val="7"/>
                <c:pt idx="0">
                  <c:v>0.25261385165953265</c:v>
                </c:pt>
                <c:pt idx="1">
                  <c:v>0.23060796645702308</c:v>
                </c:pt>
                <c:pt idx="2">
                  <c:v>0.3622954001423303</c:v>
                </c:pt>
                <c:pt idx="3">
                  <c:v>0.29419128693039559</c:v>
                </c:pt>
                <c:pt idx="4">
                  <c:v>0.29667849080941633</c:v>
                </c:pt>
                <c:pt idx="5">
                  <c:v>0.30852294639413808</c:v>
                </c:pt>
                <c:pt idx="6">
                  <c:v>0.3</c:v>
                </c:pt>
              </c:numCache>
            </c:numRef>
          </c:val>
          <c:smooth val="0"/>
        </c:ser>
        <c:ser>
          <c:idx val="7"/>
          <c:order val="7"/>
          <c:tx>
            <c:strRef>
              <c:f>'[Chart in Microsoft PowerPoint]Sheet7'!$B$37</c:f>
              <c:strCache>
                <c:ptCount val="1"/>
                <c:pt idx="0">
                  <c:v>Ecstasy</c:v>
                </c:pt>
              </c:strCache>
            </c:strRef>
          </c:tx>
          <c:spPr>
            <a:ln>
              <a:prstDash val="solid"/>
            </a:ln>
          </c:spPr>
          <c:marker>
            <c:symbol val="none"/>
          </c:marker>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PowerPoint]Sheet7'!$C$37:$I$37</c:f>
              <c:numCache>
                <c:formatCode>0.0</c:formatCode>
                <c:ptCount val="7"/>
                <c:pt idx="0">
                  <c:v>0.72275629780366291</c:v>
                </c:pt>
                <c:pt idx="1">
                  <c:v>0.44723969252271134</c:v>
                </c:pt>
                <c:pt idx="2">
                  <c:v>0.3105389144077117</c:v>
                </c:pt>
                <c:pt idx="3">
                  <c:v>0.26289434151226837</c:v>
                </c:pt>
                <c:pt idx="4">
                  <c:v>0.27088036117381487</c:v>
                </c:pt>
                <c:pt idx="5">
                  <c:v>0.25710245532844839</c:v>
                </c:pt>
                <c:pt idx="6">
                  <c:v>0.3</c:v>
                </c:pt>
              </c:numCache>
            </c:numRef>
          </c:val>
          <c:smooth val="0"/>
        </c:ser>
        <c:ser>
          <c:idx val="8"/>
          <c:order val="8"/>
          <c:tx>
            <c:strRef>
              <c:f>'[Chart in Microsoft PowerPoint]Sheet7'!$B$38</c:f>
              <c:strCache>
                <c:ptCount val="1"/>
                <c:pt idx="0">
                  <c:v>Volatile inhalants</c:v>
                </c:pt>
              </c:strCache>
            </c:strRef>
          </c:tx>
          <c:marker>
            <c:symbol val="none"/>
          </c:marker>
          <c:dPt>
            <c:idx val="1"/>
            <c:bubble3D val="0"/>
            <c:spPr>
              <a:ln>
                <a:prstDash val="solid"/>
              </a:ln>
            </c:spPr>
          </c:dPt>
          <c:cat>
            <c:strRef>
              <c:f>'[Chart in Microsoft PowerPoint]Sheet7'!$C$29:$I$29</c:f>
              <c:strCache>
                <c:ptCount val="7"/>
                <c:pt idx="0">
                  <c:v>2008</c:v>
                </c:pt>
                <c:pt idx="1">
                  <c:v>2009</c:v>
                </c:pt>
                <c:pt idx="2">
                  <c:v>2010</c:v>
                </c:pt>
                <c:pt idx="3">
                  <c:v>2011</c:v>
                </c:pt>
                <c:pt idx="4">
                  <c:v>2012</c:v>
                </c:pt>
                <c:pt idx="5">
                  <c:v>2013</c:v>
                </c:pt>
                <c:pt idx="6">
                  <c:v>2014</c:v>
                </c:pt>
              </c:strCache>
            </c:strRef>
          </c:cat>
          <c:val>
            <c:numRef>
              <c:f>'[Chart in Microsoft PowerPoint]Sheet7'!$C$38:$I$38</c:f>
              <c:numCache>
                <c:formatCode>0.0</c:formatCode>
                <c:ptCount val="7"/>
                <c:pt idx="0">
                  <c:v>0.1964774401796365</c:v>
                </c:pt>
                <c:pt idx="1">
                  <c:v>0.14675052410901468</c:v>
                </c:pt>
                <c:pt idx="2">
                  <c:v>0.20055638222164718</c:v>
                </c:pt>
                <c:pt idx="3">
                  <c:v>0.15648472709063596</c:v>
                </c:pt>
                <c:pt idx="4">
                  <c:v>0.13544018058690743</c:v>
                </c:pt>
                <c:pt idx="5">
                  <c:v>7.7130736598534519E-2</c:v>
                </c:pt>
                <c:pt idx="6">
                  <c:v>0.1</c:v>
                </c:pt>
              </c:numCache>
            </c:numRef>
          </c:val>
          <c:smooth val="0"/>
        </c:ser>
        <c:dLbls>
          <c:showLegendKey val="0"/>
          <c:showVal val="0"/>
          <c:showCatName val="0"/>
          <c:showSerName val="0"/>
          <c:showPercent val="0"/>
          <c:showBubbleSize val="0"/>
        </c:dLbls>
        <c:smooth val="0"/>
        <c:axId val="229656272"/>
        <c:axId val="229927920"/>
      </c:lineChart>
      <c:catAx>
        <c:axId val="229656272"/>
        <c:scaling>
          <c:orientation val="minMax"/>
        </c:scaling>
        <c:delete val="0"/>
        <c:axPos val="b"/>
        <c:numFmt formatCode="General" sourceLinked="0"/>
        <c:majorTickMark val="out"/>
        <c:minorTickMark val="none"/>
        <c:tickLblPos val="nextTo"/>
        <c:crossAx val="229927920"/>
        <c:crosses val="autoZero"/>
        <c:auto val="1"/>
        <c:lblAlgn val="ctr"/>
        <c:lblOffset val="100"/>
        <c:noMultiLvlLbl val="0"/>
      </c:catAx>
      <c:valAx>
        <c:axId val="229927920"/>
        <c:scaling>
          <c:orientation val="minMax"/>
        </c:scaling>
        <c:delete val="0"/>
        <c:axPos val="l"/>
        <c:majorGridlines>
          <c:spPr>
            <a:ln>
              <a:solidFill>
                <a:schemeClr val="bg1"/>
              </a:solidFill>
            </a:ln>
          </c:spPr>
        </c:majorGridlines>
        <c:title>
          <c:tx>
            <c:rich>
              <a:bodyPr rot="-5400000" vert="horz"/>
              <a:lstStyle/>
              <a:p>
                <a:pPr>
                  <a:defRPr/>
                </a:pPr>
                <a:r>
                  <a:rPr lang="en-US"/>
                  <a:t>Proportion of cases</a:t>
                </a:r>
              </a:p>
            </c:rich>
          </c:tx>
          <c:overlay val="0"/>
        </c:title>
        <c:numFmt formatCode="0.0" sourceLinked="1"/>
        <c:majorTickMark val="out"/>
        <c:minorTickMark val="none"/>
        <c:tickLblPos val="nextTo"/>
        <c:crossAx val="229656272"/>
        <c:crosses val="autoZero"/>
        <c:crossBetween val="between"/>
      </c:valAx>
      <c:spPr>
        <a:solidFill>
          <a:schemeClr val="bg1">
            <a:alpha val="0"/>
          </a:schemeClr>
        </a:solidFill>
        <a:ln>
          <a:solidFill>
            <a:schemeClr val="bg1">
              <a:alpha val="0"/>
            </a:schemeClr>
          </a:solidFill>
        </a:ln>
      </c:spPr>
    </c:plotArea>
    <c:legend>
      <c:legendPos val="r"/>
      <c:overlay val="0"/>
    </c:legend>
    <c:plotVisOnly val="1"/>
    <c:dispBlanksAs val="gap"/>
    <c:showDLblsOverMax val="0"/>
  </c:chart>
  <c:spPr>
    <a:noFill/>
    <a:ln>
      <a:noFill/>
    </a:ln>
  </c:spPr>
  <c:txPr>
    <a:bodyPr/>
    <a:lstStyle/>
    <a:p>
      <a:pPr>
        <a:defRPr>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lumMod val="75000"/>
              </a:schemeClr>
            </a:solidFill>
          </c:spPr>
          <c:invertIfNegative val="0"/>
          <c:dPt>
            <c:idx val="0"/>
            <c:invertIfNegative val="0"/>
            <c:bubble3D val="0"/>
            <c:spPr>
              <a:solidFill>
                <a:srgbClr val="1020BA"/>
              </a:solidFill>
            </c:spPr>
          </c:dPt>
          <c:dPt>
            <c:idx val="1"/>
            <c:invertIfNegative val="0"/>
            <c:bubble3D val="0"/>
            <c:spPr>
              <a:solidFill>
                <a:srgbClr val="FFFF00"/>
              </a:solidFill>
            </c:spPr>
          </c:dPt>
          <c:dPt>
            <c:idx val="2"/>
            <c:invertIfNegative val="0"/>
            <c:bubble3D val="0"/>
            <c:spPr>
              <a:solidFill>
                <a:srgbClr val="1020BA"/>
              </a:solidFill>
            </c:spPr>
          </c:dPt>
          <c:dLbls>
            <c:dLbl>
              <c:idx val="0"/>
              <c:spPr/>
              <c:txPr>
                <a:bodyPr/>
                <a:lstStyle/>
                <a:p>
                  <a:pPr>
                    <a:defRPr>
                      <a:solidFill>
                        <a:schemeClr val="tx1"/>
                      </a:solidFill>
                    </a:defRPr>
                  </a:pPr>
                  <a:endParaRPr lang="en-US"/>
                </a:p>
              </c:txPr>
              <c:dLblPos val="inEnd"/>
              <c:showLegendKey val="0"/>
              <c:showVal val="1"/>
              <c:showCatName val="0"/>
              <c:showSerName val="0"/>
              <c:showPercent val="0"/>
              <c:showBubbleSize val="0"/>
            </c:dLbl>
            <c:dLbl>
              <c:idx val="2"/>
              <c:spPr/>
              <c:txPr>
                <a:bodyPr/>
                <a:lstStyle/>
                <a:p>
                  <a:pPr>
                    <a:defRPr>
                      <a:solidFill>
                        <a:schemeClr val="tx1"/>
                      </a:solidFill>
                    </a:defRPr>
                  </a:pPr>
                  <a:endParaRPr lang="en-US"/>
                </a:p>
              </c:txPr>
              <c:dLblPos val="inEnd"/>
              <c:showLegendKey val="0"/>
              <c:showVal val="1"/>
              <c:showCatName val="0"/>
              <c:showSerName val="0"/>
              <c:showPercent val="0"/>
              <c:showBubbleSize val="0"/>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Sheet1!$N$4:$N$6</c:f>
              <c:strCache>
                <c:ptCount val="3"/>
                <c:pt idx="0">
                  <c:v>Employed</c:v>
                </c:pt>
                <c:pt idx="1">
                  <c:v>Homeless</c:v>
                </c:pt>
                <c:pt idx="2">
                  <c:v>Early school leavers</c:v>
                </c:pt>
              </c:strCache>
            </c:strRef>
          </c:cat>
          <c:val>
            <c:numRef>
              <c:f>Sheet1!$O$4:$O$6</c:f>
              <c:numCache>
                <c:formatCode>General</c:formatCode>
                <c:ptCount val="3"/>
                <c:pt idx="0">
                  <c:v>21.7</c:v>
                </c:pt>
                <c:pt idx="1">
                  <c:v>5.8</c:v>
                </c:pt>
                <c:pt idx="2">
                  <c:v>13.9</c:v>
                </c:pt>
              </c:numCache>
            </c:numRef>
          </c:val>
        </c:ser>
        <c:dLbls>
          <c:dLblPos val="inEnd"/>
          <c:showLegendKey val="0"/>
          <c:showVal val="1"/>
          <c:showCatName val="0"/>
          <c:showSerName val="0"/>
          <c:showPercent val="0"/>
          <c:showBubbleSize val="0"/>
        </c:dLbls>
        <c:gapWidth val="150"/>
        <c:axId val="381118712"/>
        <c:axId val="381117928"/>
      </c:barChart>
      <c:catAx>
        <c:axId val="381118712"/>
        <c:scaling>
          <c:orientation val="minMax"/>
        </c:scaling>
        <c:delete val="0"/>
        <c:axPos val="b"/>
        <c:numFmt formatCode="General" sourceLinked="0"/>
        <c:majorTickMark val="out"/>
        <c:minorTickMark val="none"/>
        <c:tickLblPos val="nextTo"/>
        <c:crossAx val="381117928"/>
        <c:crosses val="autoZero"/>
        <c:auto val="1"/>
        <c:lblAlgn val="ctr"/>
        <c:lblOffset val="100"/>
        <c:noMultiLvlLbl val="0"/>
      </c:catAx>
      <c:valAx>
        <c:axId val="381117928"/>
        <c:scaling>
          <c:orientation val="minMax"/>
        </c:scaling>
        <c:delete val="0"/>
        <c:axPos val="l"/>
        <c:majorGridlines>
          <c:spPr>
            <a:ln>
              <a:solidFill>
                <a:schemeClr val="bg1"/>
              </a:solidFill>
            </a:ln>
          </c:spPr>
        </c:majorGridlines>
        <c:title>
          <c:tx>
            <c:rich>
              <a:bodyPr rot="-5400000" vert="horz"/>
              <a:lstStyle/>
              <a:p>
                <a:pPr>
                  <a:defRPr/>
                </a:pPr>
                <a:r>
                  <a:rPr lang="en-US"/>
                  <a:t>Proportion</a:t>
                </a:r>
              </a:p>
            </c:rich>
          </c:tx>
          <c:overlay val="0"/>
        </c:title>
        <c:numFmt formatCode="General" sourceLinked="1"/>
        <c:majorTickMark val="out"/>
        <c:minorTickMark val="none"/>
        <c:tickLblPos val="nextTo"/>
        <c:crossAx val="381118712"/>
        <c:crosses val="autoZero"/>
        <c:crossBetween val="between"/>
      </c:valAx>
    </c:plotArea>
    <c:plotVisOnly val="1"/>
    <c:dispBlanksAs val="gap"/>
    <c:showDLblsOverMax val="0"/>
  </c:chart>
  <c:spPr>
    <a:ln>
      <a:noFill/>
    </a:ln>
  </c:spPr>
  <c:txPr>
    <a:bodyPr/>
    <a:lstStyle/>
    <a:p>
      <a:pPr>
        <a:defRPr>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Problematic use</a:t>
            </a:r>
          </a:p>
        </c:rich>
      </c:tx>
      <c:layout>
        <c:manualLayout>
          <c:xMode val="edge"/>
          <c:yMode val="edge"/>
          <c:x val="1.9402820678337512E-2"/>
          <c:y val="5.6127518777059834E-3"/>
        </c:manualLayout>
      </c:layout>
      <c:overlay val="1"/>
    </c:title>
    <c:autoTitleDeleted val="0"/>
    <c:plotArea>
      <c:layout/>
      <c:doughnutChart>
        <c:varyColors val="1"/>
        <c:ser>
          <c:idx val="0"/>
          <c:order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Sheet5!$M$6:$M$9</c:f>
              <c:strCache>
                <c:ptCount val="4"/>
                <c:pt idx="0">
                  <c:v>Dependant drinker</c:v>
                </c:pt>
                <c:pt idx="1">
                  <c:v>Harmful drinker</c:v>
                </c:pt>
                <c:pt idx="2">
                  <c:v>Not known</c:v>
                </c:pt>
                <c:pt idx="3">
                  <c:v>Hazardous drinker</c:v>
                </c:pt>
              </c:strCache>
            </c:strRef>
          </c:cat>
          <c:val>
            <c:numRef>
              <c:f>Sheet5!$N$6:$N$9</c:f>
              <c:numCache>
                <c:formatCode>###0.0</c:formatCode>
                <c:ptCount val="4"/>
                <c:pt idx="0">
                  <c:v>59.8</c:v>
                </c:pt>
                <c:pt idx="1">
                  <c:v>18.600000000000001</c:v>
                </c:pt>
                <c:pt idx="2">
                  <c:v>10.7</c:v>
                </c:pt>
                <c:pt idx="3">
                  <c:v>10.8</c:v>
                </c:pt>
              </c:numCache>
            </c:numRef>
          </c:val>
        </c:ser>
        <c:dLbls>
          <c:showLegendKey val="0"/>
          <c:showVal val="1"/>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spPr>
    <a:ln>
      <a:noFill/>
    </a:ln>
  </c:spPr>
  <c:txPr>
    <a:bodyPr/>
    <a:lstStyle/>
    <a:p>
      <a:pPr>
        <a:defRPr>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strRef>
              <c:f>'Figure 14'!$A$6</c:f>
              <c:strCache>
                <c:ptCount val="1"/>
              </c:strCache>
            </c:strRef>
          </c:tx>
          <c:cat>
            <c:strRef>
              <c:f>'Figure 14'!$B$1:$T$1</c:f>
              <c:strCach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strCache>
            </c:strRef>
          </c:cat>
          <c:val>
            <c:numRef>
              <c:f>'Figure 14'!$B$6:$T$6</c:f>
              <c:numCache>
                <c:formatCode>0.0</c:formatCode>
                <c:ptCount val="19"/>
                <c:pt idx="0">
                  <c:v>28.273481677315122</c:v>
                </c:pt>
                <c:pt idx="1">
                  <c:v>29.60205298731341</c:v>
                </c:pt>
                <c:pt idx="2">
                  <c:v>35.766242060816801</c:v>
                </c:pt>
                <c:pt idx="3">
                  <c:v>41.293202664527598</c:v>
                </c:pt>
                <c:pt idx="4">
                  <c:v>44.897117927931021</c:v>
                </c:pt>
                <c:pt idx="5">
                  <c:v>50.211041701840287</c:v>
                </c:pt>
                <c:pt idx="6">
                  <c:v>58.747557704407726</c:v>
                </c:pt>
                <c:pt idx="7">
                  <c:v>63.499255615250171</c:v>
                </c:pt>
                <c:pt idx="8">
                  <c:v>59.10593920895333</c:v>
                </c:pt>
                <c:pt idx="9">
                  <c:v>63.628412569500838</c:v>
                </c:pt>
                <c:pt idx="10">
                  <c:v>70.326789415924878</c:v>
                </c:pt>
                <c:pt idx="11">
                  <c:v>76.100834347813176</c:v>
                </c:pt>
                <c:pt idx="12">
                  <c:v>81.30709969355901</c:v>
                </c:pt>
                <c:pt idx="13">
                  <c:v>81.217279319129872</c:v>
                </c:pt>
                <c:pt idx="14">
                  <c:v>83.319432860717271</c:v>
                </c:pt>
                <c:pt idx="15">
                  <c:v>86.796964052378428</c:v>
                </c:pt>
                <c:pt idx="16">
                  <c:v>83.375020843755209</c:v>
                </c:pt>
                <c:pt idx="17">
                  <c:v>89.903913104024511</c:v>
                </c:pt>
                <c:pt idx="18">
                  <c:v>87.688960785407488</c:v>
                </c:pt>
              </c:numCache>
            </c:numRef>
          </c:val>
          <c:smooth val="0"/>
        </c:ser>
        <c:dLbls>
          <c:showLegendKey val="0"/>
          <c:showVal val="0"/>
          <c:showCatName val="0"/>
          <c:showSerName val="0"/>
          <c:showPercent val="0"/>
          <c:showBubbleSize val="0"/>
        </c:dLbls>
        <c:marker val="1"/>
        <c:smooth val="0"/>
        <c:axId val="383330960"/>
        <c:axId val="383330568"/>
      </c:lineChart>
      <c:catAx>
        <c:axId val="383330960"/>
        <c:scaling>
          <c:orientation val="minMax"/>
        </c:scaling>
        <c:delete val="0"/>
        <c:axPos val="b"/>
        <c:numFmt formatCode="General" sourceLinked="0"/>
        <c:majorTickMark val="out"/>
        <c:minorTickMark val="none"/>
        <c:tickLblPos val="nextTo"/>
        <c:crossAx val="383330568"/>
        <c:crosses val="autoZero"/>
        <c:auto val="1"/>
        <c:lblAlgn val="ctr"/>
        <c:lblOffset val="100"/>
        <c:noMultiLvlLbl val="0"/>
      </c:catAx>
      <c:valAx>
        <c:axId val="383330568"/>
        <c:scaling>
          <c:orientation val="minMax"/>
        </c:scaling>
        <c:delete val="0"/>
        <c:axPos val="l"/>
        <c:majorGridlines>
          <c:spPr>
            <a:ln>
              <a:solidFill>
                <a:schemeClr val="bg1">
                  <a:lumMod val="95000"/>
                </a:schemeClr>
              </a:solidFill>
            </a:ln>
          </c:spPr>
        </c:majorGridlines>
        <c:title>
          <c:tx>
            <c:rich>
              <a:bodyPr rot="-5400000" vert="horz"/>
              <a:lstStyle/>
              <a:p>
                <a:pPr>
                  <a:defRPr/>
                </a:pPr>
                <a:r>
                  <a:rPr lang="en-IE" dirty="0"/>
                  <a:t>Rate/100,000 adults</a:t>
                </a:r>
                <a:endParaRPr lang="en-GB" dirty="0"/>
              </a:p>
            </c:rich>
          </c:tx>
          <c:overlay val="0"/>
        </c:title>
        <c:numFmt formatCode="0" sourceLinked="0"/>
        <c:majorTickMark val="out"/>
        <c:minorTickMark val="none"/>
        <c:tickLblPos val="nextTo"/>
        <c:crossAx val="383330960"/>
        <c:crosses val="autoZero"/>
        <c:crossBetween val="between"/>
      </c:valAx>
      <c:dTable>
        <c:showHorzBorder val="1"/>
        <c:showVertBorder val="1"/>
        <c:showOutline val="1"/>
        <c:showKeys val="0"/>
      </c:dTable>
    </c:plotArea>
    <c:plotVisOnly val="1"/>
    <c:dispBlanksAs val="gap"/>
    <c:showDLblsOverMax val="0"/>
  </c:chart>
  <c:spPr>
    <a:ln>
      <a:noFill/>
    </a:ln>
  </c:spPr>
  <c:txPr>
    <a:bodyPr/>
    <a:lstStyle/>
    <a:p>
      <a:pPr>
        <a:defRPr sz="14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Sheet3!$D$25:$D$34</c:f>
              <c:strCache>
                <c:ptCount val="10"/>
                <c:pt idx="0">
                  <c:v>MDMA</c:v>
                </c:pt>
                <c:pt idx="1">
                  <c:v>Citalopram</c:v>
                </c:pt>
                <c:pt idx="2">
                  <c:v>Olanzapine</c:v>
                </c:pt>
                <c:pt idx="3">
                  <c:v>Cocaine</c:v>
                </c:pt>
                <c:pt idx="4">
                  <c:v>Flurazepam</c:v>
                </c:pt>
                <c:pt idx="5">
                  <c:v>Zopiclone</c:v>
                </c:pt>
                <c:pt idx="6">
                  <c:v>Heroin</c:v>
                </c:pt>
                <c:pt idx="7">
                  <c:v>Methadone</c:v>
                </c:pt>
                <c:pt idx="8">
                  <c:v>Diazepam</c:v>
                </c:pt>
                <c:pt idx="9">
                  <c:v>Alcohol</c:v>
                </c:pt>
              </c:strCache>
            </c:strRef>
          </c:cat>
          <c:val>
            <c:numRef>
              <c:f>Sheet3!$E$25:$E$34</c:f>
              <c:numCache>
                <c:formatCode>0.0</c:formatCode>
                <c:ptCount val="10"/>
                <c:pt idx="0">
                  <c:v>3.1007751937984498</c:v>
                </c:pt>
                <c:pt idx="1">
                  <c:v>5.684754521963824</c:v>
                </c:pt>
                <c:pt idx="2">
                  <c:v>6.459948320413436</c:v>
                </c:pt>
                <c:pt idx="3">
                  <c:v>8.0103359173126609</c:v>
                </c:pt>
                <c:pt idx="4">
                  <c:v>10.335917312661499</c:v>
                </c:pt>
                <c:pt idx="5">
                  <c:v>13.178294573643413</c:v>
                </c:pt>
                <c:pt idx="6">
                  <c:v>22.222222222222221</c:v>
                </c:pt>
                <c:pt idx="7">
                  <c:v>24.031007751937985</c:v>
                </c:pt>
                <c:pt idx="8">
                  <c:v>28.68217054263566</c:v>
                </c:pt>
                <c:pt idx="9">
                  <c:v>35.400516795865634</c:v>
                </c:pt>
              </c:numCache>
            </c:numRef>
          </c:val>
        </c:ser>
        <c:dLbls>
          <c:dLblPos val="outEnd"/>
          <c:showLegendKey val="0"/>
          <c:showVal val="1"/>
          <c:showCatName val="0"/>
          <c:showSerName val="0"/>
          <c:showPercent val="0"/>
          <c:showBubbleSize val="0"/>
        </c:dLbls>
        <c:gapWidth val="150"/>
        <c:axId val="230468920"/>
        <c:axId val="229306832"/>
      </c:barChart>
      <c:catAx>
        <c:axId val="230468920"/>
        <c:scaling>
          <c:orientation val="minMax"/>
        </c:scaling>
        <c:delete val="0"/>
        <c:axPos val="l"/>
        <c:numFmt formatCode="General" sourceLinked="0"/>
        <c:majorTickMark val="out"/>
        <c:minorTickMark val="none"/>
        <c:tickLblPos val="nextTo"/>
        <c:crossAx val="229306832"/>
        <c:crosses val="autoZero"/>
        <c:auto val="1"/>
        <c:lblAlgn val="ctr"/>
        <c:lblOffset val="100"/>
        <c:noMultiLvlLbl val="0"/>
      </c:catAx>
      <c:valAx>
        <c:axId val="229306832"/>
        <c:scaling>
          <c:orientation val="minMax"/>
        </c:scaling>
        <c:delete val="0"/>
        <c:axPos val="b"/>
        <c:majorGridlines>
          <c:spPr>
            <a:ln>
              <a:solidFill>
                <a:schemeClr val="bg1">
                  <a:lumMod val="85000"/>
                </a:schemeClr>
              </a:solidFill>
            </a:ln>
          </c:spPr>
        </c:majorGridlines>
        <c:numFmt formatCode="0.0" sourceLinked="1"/>
        <c:majorTickMark val="out"/>
        <c:minorTickMark val="none"/>
        <c:tickLblPos val="nextTo"/>
        <c:crossAx val="230468920"/>
        <c:crosses val="autoZero"/>
        <c:crossBetween val="between"/>
      </c:valAx>
      <c:spPr>
        <a:noFill/>
      </c:spPr>
    </c:plotArea>
    <c:plotVisOnly val="1"/>
    <c:dispBlanksAs val="gap"/>
    <c:showDLblsOverMax val="0"/>
  </c:chart>
  <c:spPr>
    <a:ln>
      <a:noFill/>
    </a:ln>
  </c:spPr>
  <c:txPr>
    <a:bodyPr/>
    <a:lstStyle/>
    <a:p>
      <a:pPr>
        <a:defRPr>
          <a:solidFill>
            <a:schemeClr val="bg1"/>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0.05376</cdr:x>
      <cdr:y>0.38373</cdr:y>
    </cdr:from>
    <cdr:to>
      <cdr:x>0.968</cdr:x>
      <cdr:y>0.39411</cdr:y>
    </cdr:to>
    <cdr:cxnSp macro="">
      <cdr:nvCxnSpPr>
        <cdr:cNvPr id="3" name="Straight Connector 2"/>
        <cdr:cNvCxnSpPr/>
      </cdr:nvCxnSpPr>
      <cdr:spPr>
        <a:xfrm xmlns:a="http://schemas.openxmlformats.org/drawingml/2006/main" flipV="1">
          <a:off x="486756" y="1763857"/>
          <a:ext cx="8277308" cy="47708"/>
        </a:xfrm>
        <a:prstGeom xmlns:a="http://schemas.openxmlformats.org/drawingml/2006/main" prst="line">
          <a:avLst/>
        </a:prstGeom>
        <a:ln xmlns:a="http://schemas.openxmlformats.org/drawingml/2006/main">
          <a:solidFill>
            <a:schemeClr val="accent2">
              <a:lumMod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0.86764</cdr:x>
      <cdr:y>0.08616</cdr:y>
    </cdr:from>
    <cdr:to>
      <cdr:x>0.96129</cdr:x>
      <cdr:y>0.18389</cdr:y>
    </cdr:to>
    <cdr:sp macro="" textlink="">
      <cdr:nvSpPr>
        <cdr:cNvPr id="4" name="TextBox 1"/>
        <cdr:cNvSpPr txBox="1"/>
      </cdr:nvSpPr>
      <cdr:spPr>
        <a:xfrm xmlns:a="http://schemas.openxmlformats.org/drawingml/2006/main">
          <a:off x="8470900" y="350424"/>
          <a:ext cx="914339" cy="3974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IE" sz="1600" b="1" dirty="0">
            <a:solidFill>
              <a:srgbClr val="92D05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1D264-5A3A-4D36-BB6F-B3DC4B19E3E6}" type="datetimeFigureOut">
              <a:rPr lang="en-IE" smtClean="0"/>
              <a:t>11/01/2017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FB9B2-E12B-4E6F-B584-CDB117BC4B3F}" type="slidenum">
              <a:rPr lang="en-IE" smtClean="0"/>
              <a:t>‹#›</a:t>
            </a:fld>
            <a:endParaRPr lang="en-IE"/>
          </a:p>
        </p:txBody>
      </p:sp>
    </p:spTree>
    <p:extLst>
      <p:ext uri="{BB962C8B-B14F-4D97-AF65-F5344CB8AC3E}">
        <p14:creationId xmlns:p14="http://schemas.microsoft.com/office/powerpoint/2010/main" val="393368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631729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49249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4514AF-08A4-4FE8-8353-C5D434A2A55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72217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lnSpc>
                <a:spcPct val="114000"/>
              </a:lnSpc>
              <a:spcAft>
                <a:spcPts val="1200"/>
              </a:spcAft>
              <a:buClr>
                <a:srgbClr val="000099"/>
              </a:buClr>
              <a:buFont typeface="Arial" panose="020B0604020202020204" pitchFamily="34" charset="0"/>
              <a:buChar char="•"/>
            </a:pPr>
            <a:endParaRPr lang="en-IE" sz="2400" dirty="0" smtClean="0">
              <a:solidFill>
                <a:schemeClr val="bg1"/>
              </a:solidFill>
            </a:endParaRPr>
          </a:p>
          <a:p>
            <a:pPr marL="0" indent="0">
              <a:lnSpc>
                <a:spcPct val="114000"/>
              </a:lnSpc>
              <a:spcAft>
                <a:spcPts val="1200"/>
              </a:spcAft>
              <a:buClr>
                <a:srgbClr val="000099"/>
              </a:buClr>
              <a:buFont typeface="Arial" panose="020B0604020202020204" pitchFamily="34" charset="0"/>
              <a:buNone/>
            </a:pPr>
            <a:r>
              <a:rPr lang="en-IE" sz="2400" dirty="0" smtClean="0">
                <a:solidFill>
                  <a:schemeClr val="bg1"/>
                </a:solidFill>
              </a:rPr>
              <a:t>Harm</a:t>
            </a:r>
            <a:r>
              <a:rPr lang="en-IE" sz="2400" baseline="0" dirty="0" smtClean="0">
                <a:solidFill>
                  <a:schemeClr val="bg1"/>
                </a:solidFill>
              </a:rPr>
              <a:t> is a word that is used frequently when talking about alcohol so it is worthwhile to take a minute just consider what it means:</a:t>
            </a:r>
            <a:endParaRPr lang="en-IE" sz="2400" dirty="0" smtClean="0">
              <a:solidFill>
                <a:schemeClr val="bg1"/>
              </a:solidFill>
            </a:endParaRPr>
          </a:p>
          <a:p>
            <a:pPr marL="177800" indent="-177800">
              <a:lnSpc>
                <a:spcPct val="114000"/>
              </a:lnSpc>
              <a:spcAft>
                <a:spcPts val="1200"/>
              </a:spcAft>
              <a:buClr>
                <a:srgbClr val="000099"/>
              </a:buClr>
              <a:buFont typeface="Arial" panose="020B0604020202020204" pitchFamily="34" charset="0"/>
              <a:buChar char="•"/>
            </a:pPr>
            <a:r>
              <a:rPr lang="en-IE" sz="2400" dirty="0" smtClean="0">
                <a:solidFill>
                  <a:schemeClr val="bg1"/>
                </a:solidFill>
              </a:rPr>
              <a:t>Harm from</a:t>
            </a:r>
            <a:r>
              <a:rPr lang="en-IE" sz="2400" baseline="0" dirty="0" smtClean="0">
                <a:solidFill>
                  <a:schemeClr val="bg1"/>
                </a:solidFill>
              </a:rPr>
              <a:t> alcohol is directly related to the amount drunk, pattern of drinking and the duration of drinking. </a:t>
            </a:r>
          </a:p>
          <a:p>
            <a:pPr marL="177800" indent="-177800">
              <a:lnSpc>
                <a:spcPct val="114000"/>
              </a:lnSpc>
              <a:spcAft>
                <a:spcPts val="1200"/>
              </a:spcAft>
              <a:buClr>
                <a:srgbClr val="000099"/>
              </a:buClr>
              <a:buFont typeface="Arial" panose="020B0604020202020204" pitchFamily="34" charset="0"/>
              <a:buChar char="•"/>
            </a:pPr>
            <a:endParaRPr lang="en-IE" sz="2400" baseline="0" dirty="0" smtClean="0">
              <a:solidFill>
                <a:schemeClr val="bg1"/>
              </a:solidFill>
            </a:endParaRPr>
          </a:p>
          <a:p>
            <a:pPr marL="177800" indent="-177800">
              <a:lnSpc>
                <a:spcPct val="114000"/>
              </a:lnSpc>
              <a:spcAft>
                <a:spcPts val="1200"/>
              </a:spcAft>
              <a:buClr>
                <a:srgbClr val="000099"/>
              </a:buClr>
              <a:buFont typeface="Arial" panose="020B0604020202020204" pitchFamily="34" charset="0"/>
              <a:buChar char="•"/>
            </a:pPr>
            <a:r>
              <a:rPr lang="en-IE" sz="2400" baseline="0" dirty="0" smtClean="0">
                <a:solidFill>
                  <a:schemeClr val="bg1"/>
                </a:solidFill>
              </a:rPr>
              <a:t>It is both social and physical and can be both </a:t>
            </a:r>
            <a:r>
              <a:rPr lang="en-IE" sz="2400" dirty="0" smtClean="0">
                <a:solidFill>
                  <a:schemeClr val="bg1"/>
                </a:solidFill>
              </a:rPr>
              <a:t>chronic or acute</a:t>
            </a:r>
          </a:p>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00969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are</a:t>
            </a:r>
            <a:r>
              <a:rPr lang="en-GB" baseline="0" dirty="0" smtClean="0"/>
              <a:t> we interested in alcohol treatment data?</a:t>
            </a:r>
          </a:p>
          <a:p>
            <a:r>
              <a:rPr lang="en-GB" baseline="0" dirty="0" smtClean="0"/>
              <a:t>Many people consume alcohol and may never have a problem.</a:t>
            </a:r>
          </a:p>
          <a:p>
            <a:r>
              <a:rPr lang="en-GB" baseline="0" dirty="0" smtClean="0"/>
              <a:t>However when people start to experience the negative or harmful effects of drugs and alcohol – missing work, withdrawals, losing friends </a:t>
            </a:r>
            <a:r>
              <a:rPr lang="en-GB" baseline="0" dirty="0" err="1" smtClean="0"/>
              <a:t>etc</a:t>
            </a:r>
            <a:r>
              <a:rPr lang="en-GB" baseline="0" dirty="0" smtClean="0"/>
              <a:t>, then many will turn up in treatment data.</a:t>
            </a:r>
          </a:p>
          <a:p>
            <a:endParaRPr lang="en-GB" baseline="0" dirty="0" smtClean="0"/>
          </a:p>
          <a:p>
            <a:r>
              <a:rPr lang="en-GB" baseline="0" dirty="0" smtClean="0"/>
              <a:t>Therefore treatment data is one way of counting the more acute and serious HARM and damage done by problem alcohol use. It also helps us to plan our services.</a:t>
            </a:r>
          </a:p>
          <a:p>
            <a:r>
              <a:rPr lang="en-GB" baseline="0" dirty="0" smtClean="0"/>
              <a:t>The data on treatment comes from the National Drug Treatment Reporting System.  It counts any one who enters treatment in the particular year.</a:t>
            </a:r>
          </a:p>
        </p:txBody>
      </p:sp>
      <p:sp>
        <p:nvSpPr>
          <p:cNvPr id="4" name="Slide Number Placeholder 3"/>
          <p:cNvSpPr>
            <a:spLocks noGrp="1"/>
          </p:cNvSpPr>
          <p:nvPr>
            <p:ph type="sldNum" sz="quarter" idx="10"/>
          </p:nvPr>
        </p:nvSpPr>
        <p:spPr/>
        <p:txBody>
          <a:bodyPr/>
          <a:lstStyle/>
          <a:p>
            <a:fld id="{F74514AF-08A4-4FE8-8353-C5D434A2A55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722179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What we will see in the next slide is that there is often a long time between when people start to drink and when they present for treatment so it is likely that the impact of, for example,  the peak in per capita consumption in 2001 may yet to have an impact on treatment demand.</a:t>
            </a:r>
          </a:p>
          <a:p>
            <a:endParaRPr lang="en-GB" baseline="0" dirty="0" smtClean="0"/>
          </a:p>
          <a:p>
            <a:r>
              <a:rPr lang="en-GB" baseline="0" dirty="0" smtClean="0"/>
              <a:t>The next slide looks at the characteristics of those in treatment</a:t>
            </a:r>
          </a:p>
        </p:txBody>
      </p:sp>
      <p:sp>
        <p:nvSpPr>
          <p:cNvPr id="4" name="Slide Number Placeholder 3"/>
          <p:cNvSpPr>
            <a:spLocks noGrp="1"/>
          </p:cNvSpPr>
          <p:nvPr>
            <p:ph type="sldNum" sz="quarter" idx="10"/>
          </p:nvPr>
        </p:nvSpPr>
        <p:spPr/>
        <p:txBody>
          <a:bodyPr/>
          <a:lstStyle/>
          <a:p>
            <a:fld id="{085ADD8B-C696-45F6-8A72-81D19ABA344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80654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aseline="0" dirty="0" smtClean="0"/>
              <a:t>6 out of 10 are men</a:t>
            </a:r>
          </a:p>
          <a:p>
            <a:pPr lvl="0"/>
            <a:r>
              <a:rPr lang="en-GB" baseline="0" dirty="0" smtClean="0"/>
              <a:t>Half had started drinking at the age of 16 years [legal age is 16]</a:t>
            </a:r>
          </a:p>
          <a:p>
            <a:pPr lvl="0"/>
            <a:r>
              <a:rPr lang="en-GB" baseline="0" dirty="0" smtClean="0"/>
              <a:t>But 40 was the average age for those in treatment.</a:t>
            </a:r>
          </a:p>
          <a:p>
            <a:pPr lvl="0"/>
            <a:endParaRPr lang="en-GB" baseline="0" dirty="0" smtClean="0"/>
          </a:p>
          <a:p>
            <a:pPr lvl="0"/>
            <a:r>
              <a:rPr lang="en-GB" baseline="0" dirty="0" smtClean="0"/>
              <a:t>Another very important statistic is that 6 out of 10 of those in treatment were already classified as dependent (donut shape).  This means that they are harder to treat and it is harder to get them into recovery. What we want is more people to seek treatment before they become dependent</a:t>
            </a:r>
          </a:p>
          <a:p>
            <a:pPr lvl="0"/>
            <a:r>
              <a:rPr lang="en-GB" baseline="0" dirty="0" smtClean="0"/>
              <a:t>High levels of unemployment - Only 22% (I in 5) were employed. As 60% were already dependent drinkers is this a representation of the harmful and negative consequences of drinking – losing your job and not being able to hold down a job.  The National Alcohol Diary survey estimated that over 5,000 people had lost their job due to alcohol.</a:t>
            </a:r>
          </a:p>
          <a:p>
            <a:pPr lvl="0"/>
            <a:endParaRPr lang="en-GB" baseline="0" dirty="0" smtClean="0"/>
          </a:p>
          <a:p>
            <a:pPr lvl="0"/>
            <a:r>
              <a:rPr lang="en-GB" baseline="0" dirty="0" smtClean="0"/>
              <a:t>6% were homeless.</a:t>
            </a:r>
          </a:p>
          <a:p>
            <a:pPr lvl="0"/>
            <a:r>
              <a:rPr lang="en-GB" baseline="0" dirty="0" smtClean="0"/>
              <a:t>14% were early school leavers – left before age of 15.  And this can be an indicator of deprivation</a:t>
            </a:r>
          </a:p>
        </p:txBody>
      </p:sp>
    </p:spTree>
    <p:extLst>
      <p:ext uri="{BB962C8B-B14F-4D97-AF65-F5344CB8AC3E}">
        <p14:creationId xmlns:p14="http://schemas.microsoft.com/office/powerpoint/2010/main" val="297927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4514AF-08A4-4FE8-8353-C5D434A2A55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72217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764380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32514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78889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4514AF-08A4-4FE8-8353-C5D434A2A55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722179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4514AF-08A4-4FE8-8353-C5D434A2A55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722179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942817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70032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2745305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3979905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1958099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153448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36816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4514AF-08A4-4FE8-8353-C5D434A2A55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72217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36816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33537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0F6F32-D58E-440E-ADBA-3A249D0632C5}"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33537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74514AF-08A4-4FE8-8353-C5D434A2A55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72217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 </a:t>
            </a:r>
            <a:endParaRPr lang="en-GB" b="1" dirty="0" smtClean="0"/>
          </a:p>
          <a:p>
            <a:endParaRPr lang="en-GB" dirty="0"/>
          </a:p>
        </p:txBody>
      </p:sp>
      <p:sp>
        <p:nvSpPr>
          <p:cNvPr id="4" name="Slide Number Placeholder 3"/>
          <p:cNvSpPr>
            <a:spLocks noGrp="1"/>
          </p:cNvSpPr>
          <p:nvPr>
            <p:ph type="sldNum" sz="quarter" idx="10"/>
          </p:nvPr>
        </p:nvSpPr>
        <p:spPr/>
        <p:txBody>
          <a:bodyPr/>
          <a:lstStyle/>
          <a:p>
            <a:fld id="{085ADD8B-C696-45F6-8A72-81D19ABA344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9701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ga-I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ga-I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ga-I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000" y="2160000"/>
            <a:ext cx="6480000" cy="1584000"/>
          </a:xfrm>
        </p:spPr>
        <p:txBody>
          <a:bodyPr anchor="t"/>
          <a:lstStyle>
            <a:lvl1pPr>
              <a:defRPr>
                <a:solidFill>
                  <a:schemeClr val="tx1"/>
                </a:solidFill>
              </a:defRPr>
            </a:lvl1pPr>
          </a:lstStyle>
          <a:p>
            <a:r>
              <a:rPr lang="en-US" dirty="0" smtClean="0"/>
              <a:t>Click to edit Master title style</a:t>
            </a:r>
            <a:endParaRPr lang="en-IE" dirty="0"/>
          </a:p>
        </p:txBody>
      </p:sp>
      <p:sp>
        <p:nvSpPr>
          <p:cNvPr id="3" name="Subtitle 2"/>
          <p:cNvSpPr>
            <a:spLocks noGrp="1"/>
          </p:cNvSpPr>
          <p:nvPr>
            <p:ph type="subTitle" idx="1"/>
          </p:nvPr>
        </p:nvSpPr>
        <p:spPr>
          <a:xfrm>
            <a:off x="1080000" y="3780000"/>
            <a:ext cx="6480000" cy="720000"/>
          </a:xfrm>
        </p:spPr>
        <p:txBody>
          <a:bodyPr>
            <a:normAutofit/>
          </a:bodyPr>
          <a:lstStyle>
            <a:lvl1pPr marL="0" indent="0" algn="l">
              <a:lnSpc>
                <a:spcPts val="3120"/>
              </a:lnSpc>
              <a:spcBef>
                <a:spcPts val="0"/>
              </a:spcBef>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E" dirty="0"/>
          </a:p>
        </p:txBody>
      </p:sp>
      <p:sp>
        <p:nvSpPr>
          <p:cNvPr id="8" name="Text Placeholder 7"/>
          <p:cNvSpPr>
            <a:spLocks noGrp="1"/>
          </p:cNvSpPr>
          <p:nvPr>
            <p:ph type="body" sz="quarter" idx="10" hasCustomPrompt="1"/>
          </p:nvPr>
        </p:nvSpPr>
        <p:spPr>
          <a:xfrm>
            <a:off x="1079999" y="4608000"/>
            <a:ext cx="6480000" cy="576000"/>
          </a:xfrm>
        </p:spPr>
        <p:txBody>
          <a:bodyPr>
            <a:noAutofit/>
          </a:bodyPr>
          <a:lstStyle>
            <a:lvl1pPr>
              <a:buNone/>
              <a:defRPr sz="2600" b="1">
                <a:solidFill>
                  <a:schemeClr val="tx1"/>
                </a:solidFill>
              </a:defRPr>
            </a:lvl1pPr>
            <a:lvl2pPr>
              <a:buNone/>
              <a:defRPr sz="2600">
                <a:solidFill>
                  <a:schemeClr val="tx1"/>
                </a:solidFill>
              </a:defRPr>
            </a:lvl2pPr>
            <a:lvl3pPr>
              <a:buNone/>
              <a:defRPr sz="2600">
                <a:solidFill>
                  <a:schemeClr val="tx1"/>
                </a:solidFill>
              </a:defRPr>
            </a:lvl3pPr>
            <a:lvl4pPr>
              <a:buNone/>
              <a:defRPr sz="2600">
                <a:solidFill>
                  <a:schemeClr val="tx1"/>
                </a:solidFill>
              </a:defRPr>
            </a:lvl4pPr>
            <a:lvl5pPr>
              <a:buNone/>
              <a:defRPr sz="2600">
                <a:solidFill>
                  <a:schemeClr val="tx1"/>
                </a:solidFill>
              </a:defRPr>
            </a:lvl5pPr>
          </a:lstStyle>
          <a:p>
            <a:pPr lvl="0"/>
            <a:r>
              <a:rPr lang="en-US" dirty="0" smtClean="0"/>
              <a:t>Click to edit Master author styles</a:t>
            </a:r>
          </a:p>
        </p:txBody>
      </p:sp>
    </p:spTree>
    <p:extLst>
      <p:ext uri="{BB962C8B-B14F-4D97-AF65-F5344CB8AC3E}">
        <p14:creationId xmlns:p14="http://schemas.microsoft.com/office/powerpoint/2010/main" val="394687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Intro/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3780000"/>
            <a:ext cx="7920000" cy="1898960"/>
          </a:xfrm>
        </p:spPr>
        <p:txBody>
          <a:bodyPr>
            <a:normAutofit/>
          </a:bodyPr>
          <a:lstStyle>
            <a:lvl1pPr>
              <a:lnSpc>
                <a:spcPts val="2300"/>
              </a:lnSpc>
              <a:spcBef>
                <a:spcPts val="0"/>
              </a:spcBef>
              <a:defRPr sz="2000"/>
            </a:lvl1pPr>
            <a:lvl2pPr>
              <a:lnSpc>
                <a:spcPts val="2300"/>
              </a:lnSpc>
              <a:spcBef>
                <a:spcPts val="0"/>
              </a:spcBef>
              <a:defRPr sz="2000"/>
            </a:lvl2pPr>
            <a:lvl3pPr>
              <a:lnSpc>
                <a:spcPts val="2300"/>
              </a:lnSpc>
              <a:spcBef>
                <a:spcPts val="0"/>
              </a:spcBef>
              <a:defRPr sz="2000"/>
            </a:lvl3pPr>
            <a:lvl4pPr>
              <a:lnSpc>
                <a:spcPts val="2300"/>
              </a:lnSpc>
              <a:spcBef>
                <a:spcPts val="0"/>
              </a:spcBef>
              <a:defRPr sz="2000"/>
            </a:lvl4pPr>
            <a:lvl5pPr>
              <a:lnSpc>
                <a:spcPts val="2300"/>
              </a:lnSpc>
              <a:spcBef>
                <a:spcPts val="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8" name="Text Placeholder 7"/>
          <p:cNvSpPr>
            <a:spLocks noGrp="1"/>
          </p:cNvSpPr>
          <p:nvPr>
            <p:ph type="body" sz="quarter" idx="13" hasCustomPrompt="1"/>
          </p:nvPr>
        </p:nvSpPr>
        <p:spPr>
          <a:xfrm>
            <a:off x="720000" y="1800000"/>
            <a:ext cx="7920037" cy="1296000"/>
          </a:xfrm>
        </p:spPr>
        <p:txBody>
          <a:bodyPr>
            <a:normAutofit/>
          </a:bodyPr>
          <a:lstStyle>
            <a:lvl1pPr marL="0" indent="0">
              <a:lnSpc>
                <a:spcPts val="3900"/>
              </a:lnSpc>
              <a:spcBef>
                <a:spcPts val="0"/>
              </a:spcBef>
              <a:buNone/>
              <a:defRPr sz="3400"/>
            </a:lvl1pPr>
            <a:lvl2pPr>
              <a:buNone/>
              <a:defRPr/>
            </a:lvl2pPr>
            <a:lvl3pPr>
              <a:buNone/>
              <a:defRPr/>
            </a:lvl3pPr>
            <a:lvl4pPr>
              <a:buNone/>
              <a:defRPr/>
            </a:lvl4pPr>
            <a:lvl5pPr>
              <a:buNone/>
              <a:defRPr/>
            </a:lvl5pPr>
          </a:lstStyle>
          <a:p>
            <a:pPr lvl="0"/>
            <a:r>
              <a:rPr lang="en-US" dirty="0" smtClean="0"/>
              <a:t>Click to edit Master intro text styles</a:t>
            </a:r>
          </a:p>
        </p:txBody>
      </p:sp>
      <p:sp>
        <p:nvSpPr>
          <p:cNvPr id="10" name="Text Placeholder 9"/>
          <p:cNvSpPr>
            <a:spLocks noGrp="1"/>
          </p:cNvSpPr>
          <p:nvPr>
            <p:ph type="body" sz="quarter" idx="14" hasCustomPrompt="1"/>
          </p:nvPr>
        </p:nvSpPr>
        <p:spPr>
          <a:xfrm>
            <a:off x="720000" y="3240000"/>
            <a:ext cx="7920000" cy="503238"/>
          </a:xfrm>
        </p:spPr>
        <p:txBody>
          <a:bodyPr>
            <a:normAutofit/>
          </a:bodyPr>
          <a:lstStyle>
            <a:lvl1pPr marL="0" indent="0">
              <a:lnSpc>
                <a:spcPts val="2300"/>
              </a:lnSpc>
              <a:spcBef>
                <a:spcPts val="0"/>
              </a:spcBef>
              <a:buNone/>
              <a:defRPr sz="2000" b="1"/>
            </a:lvl1pPr>
          </a:lstStyle>
          <a:p>
            <a:pPr lvl="0"/>
            <a:r>
              <a:rPr lang="en-US" dirty="0" smtClean="0"/>
              <a:t>Click to edit Master bullet heading styles</a:t>
            </a:r>
          </a:p>
        </p:txBody>
      </p:sp>
    </p:spTree>
    <p:extLst>
      <p:ext uri="{BB962C8B-B14F-4D97-AF65-F5344CB8AC3E}">
        <p14:creationId xmlns:p14="http://schemas.microsoft.com/office/powerpoint/2010/main" val="56161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headings/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4626176"/>
            <a:ext cx="7920000" cy="1152000"/>
          </a:xfrm>
        </p:spPr>
        <p:txBody>
          <a:bodyPr>
            <a:normAutofit/>
          </a:bodyPr>
          <a:lstStyle>
            <a:lvl1pPr marL="0" indent="0">
              <a:lnSpc>
                <a:spcPts val="3910"/>
              </a:lnSpc>
              <a:spcBef>
                <a:spcPts val="0"/>
              </a:spcBef>
              <a:buNone/>
              <a:defRPr sz="3400"/>
            </a:lvl1pPr>
            <a:lvl2pPr>
              <a:lnSpc>
                <a:spcPts val="2300"/>
              </a:lnSpc>
              <a:spcBef>
                <a:spcPts val="0"/>
              </a:spcBef>
              <a:buNone/>
              <a:defRPr sz="2000"/>
            </a:lvl2pPr>
            <a:lvl3pPr>
              <a:lnSpc>
                <a:spcPts val="2300"/>
              </a:lnSpc>
              <a:spcBef>
                <a:spcPts val="0"/>
              </a:spcBef>
              <a:buNone/>
              <a:defRPr sz="2000"/>
            </a:lvl3pPr>
            <a:lvl4pPr>
              <a:lnSpc>
                <a:spcPts val="2300"/>
              </a:lnSpc>
              <a:spcBef>
                <a:spcPts val="0"/>
              </a:spcBef>
              <a:buNone/>
              <a:defRPr sz="2000"/>
            </a:lvl4pPr>
            <a:lvl5pPr>
              <a:lnSpc>
                <a:spcPts val="2300"/>
              </a:lnSpc>
              <a:spcBef>
                <a:spcPts val="0"/>
              </a:spcBef>
              <a:buNone/>
              <a:defRPr sz="2000"/>
            </a:lvl5pPr>
          </a:lstStyle>
          <a:p>
            <a:pPr lvl="0"/>
            <a:r>
              <a:rPr lang="en-US" dirty="0" smtClean="0"/>
              <a:t>Click to edit Master text styles</a:t>
            </a:r>
          </a:p>
        </p:txBody>
      </p:sp>
      <p:sp>
        <p:nvSpPr>
          <p:cNvPr id="8" name="Text Placeholder 7"/>
          <p:cNvSpPr>
            <a:spLocks noGrp="1"/>
          </p:cNvSpPr>
          <p:nvPr>
            <p:ph type="body" sz="quarter" idx="13" hasCustomPrompt="1"/>
          </p:nvPr>
        </p:nvSpPr>
        <p:spPr>
          <a:xfrm>
            <a:off x="720000" y="1800000"/>
            <a:ext cx="7920037" cy="540000"/>
          </a:xfrm>
        </p:spPr>
        <p:txBody>
          <a:bodyPr>
            <a:normAutofit/>
          </a:bodyPr>
          <a:lstStyle>
            <a:lvl1pPr marL="0" indent="0">
              <a:lnSpc>
                <a:spcPts val="3900"/>
              </a:lnSpc>
              <a:spcBef>
                <a:spcPts val="0"/>
              </a:spcBef>
              <a:buNone/>
              <a:defRPr sz="3400" b="1"/>
            </a:lvl1pPr>
            <a:lvl2pPr>
              <a:buNone/>
              <a:defRPr/>
            </a:lvl2pPr>
            <a:lvl3pPr>
              <a:buNone/>
              <a:defRPr/>
            </a:lvl3pPr>
            <a:lvl4pPr>
              <a:buNone/>
              <a:defRPr/>
            </a:lvl4pPr>
            <a:lvl5pPr>
              <a:buNone/>
              <a:defRPr/>
            </a:lvl5pPr>
          </a:lstStyle>
          <a:p>
            <a:pPr lvl="0"/>
            <a:r>
              <a:rPr lang="en-US" dirty="0" smtClean="0"/>
              <a:t>Click to edit Master heading styles</a:t>
            </a:r>
          </a:p>
        </p:txBody>
      </p:sp>
      <p:sp>
        <p:nvSpPr>
          <p:cNvPr id="10" name="Text Placeholder 9"/>
          <p:cNvSpPr>
            <a:spLocks noGrp="1"/>
          </p:cNvSpPr>
          <p:nvPr>
            <p:ph type="body" sz="quarter" idx="14" hasCustomPrompt="1"/>
          </p:nvPr>
        </p:nvSpPr>
        <p:spPr>
          <a:xfrm>
            <a:off x="720000" y="4032000"/>
            <a:ext cx="7920000" cy="540000"/>
          </a:xfrm>
        </p:spPr>
        <p:txBody>
          <a:bodyPr>
            <a:normAutofit/>
          </a:bodyPr>
          <a:lstStyle>
            <a:lvl1pPr marL="0" indent="0">
              <a:lnSpc>
                <a:spcPts val="3910"/>
              </a:lnSpc>
              <a:spcBef>
                <a:spcPts val="0"/>
              </a:spcBef>
              <a:buNone/>
              <a:defRPr lang="en-US" sz="3400" b="1" kern="1200" dirty="0" smtClean="0">
                <a:solidFill>
                  <a:schemeClr val="tx2"/>
                </a:solidFill>
                <a:latin typeface="+mn-lt"/>
                <a:ea typeface="+mn-ea"/>
                <a:cs typeface="+mn-cs"/>
              </a:defRPr>
            </a:lvl1pPr>
          </a:lstStyle>
          <a:p>
            <a:pPr lvl="0"/>
            <a:r>
              <a:rPr lang="en-US" dirty="0" smtClean="0"/>
              <a:t>Click to edit Master heading styles</a:t>
            </a:r>
          </a:p>
        </p:txBody>
      </p:sp>
      <p:sp>
        <p:nvSpPr>
          <p:cNvPr id="7" name="Text Placeholder 6"/>
          <p:cNvSpPr>
            <a:spLocks noGrp="1"/>
          </p:cNvSpPr>
          <p:nvPr>
            <p:ph type="body" sz="quarter" idx="15"/>
          </p:nvPr>
        </p:nvSpPr>
        <p:spPr>
          <a:xfrm>
            <a:off x="720000" y="2412000"/>
            <a:ext cx="7920000" cy="1296000"/>
          </a:xfrm>
        </p:spPr>
        <p:txBody>
          <a:bodyPr/>
          <a:lstStyle>
            <a:lvl1pPr marL="0" indent="0">
              <a:lnSpc>
                <a:spcPts val="3910"/>
              </a:lnSpc>
              <a:spcBef>
                <a:spcPts val="0"/>
              </a:spcBef>
              <a:buNone/>
              <a:defRPr sz="3400"/>
            </a:lvl1pPr>
          </a:lstStyle>
          <a:p>
            <a:pPr lvl="0"/>
            <a:r>
              <a:rPr lang="en-US" dirty="0" smtClean="0"/>
              <a:t>Click to edit Master text styles</a:t>
            </a:r>
          </a:p>
        </p:txBody>
      </p:sp>
    </p:spTree>
    <p:extLst>
      <p:ext uri="{BB962C8B-B14F-4D97-AF65-F5344CB8AC3E}">
        <p14:creationId xmlns:p14="http://schemas.microsoft.com/office/powerpoint/2010/main" val="348248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1800000"/>
            <a:ext cx="7920000" cy="3933256"/>
          </a:xfrm>
        </p:spPr>
        <p:txBody>
          <a:bodyPr>
            <a:normAutofit/>
          </a:bodyPr>
          <a:lstStyle>
            <a:lvl1pPr indent="-360000">
              <a:lnSpc>
                <a:spcPts val="2300"/>
              </a:lnSpc>
              <a:spcBef>
                <a:spcPts val="0"/>
              </a:spcBef>
              <a:spcAft>
                <a:spcPts val="1417"/>
              </a:spcAft>
              <a:defRPr sz="2000">
                <a:solidFill>
                  <a:srgbClr val="5D5F66"/>
                </a:solidFill>
              </a:defRPr>
            </a:lvl1pPr>
            <a:lvl2pPr indent="-360000">
              <a:lnSpc>
                <a:spcPts val="2300"/>
              </a:lnSpc>
              <a:spcBef>
                <a:spcPts val="0"/>
              </a:spcBef>
              <a:spcAft>
                <a:spcPts val="1417"/>
              </a:spcAft>
              <a:defRPr sz="1600">
                <a:solidFill>
                  <a:srgbClr val="5D5F66"/>
                </a:solidFill>
              </a:defRPr>
            </a:lvl2pPr>
            <a:lvl3pPr indent="-360000">
              <a:lnSpc>
                <a:spcPts val="2300"/>
              </a:lnSpc>
              <a:spcBef>
                <a:spcPts val="0"/>
              </a:spcBef>
              <a:spcAft>
                <a:spcPts val="1417"/>
              </a:spcAft>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8384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Two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1800000"/>
            <a:ext cx="3600000" cy="3960000"/>
          </a:xfrm>
        </p:spPr>
        <p:txBody>
          <a:bodyPr>
            <a:normAutofit/>
          </a:bodyPr>
          <a:lstStyle>
            <a:lvl1pPr indent="-360000">
              <a:lnSpc>
                <a:spcPts val="2300"/>
              </a:lnSpc>
              <a:spcBef>
                <a:spcPts val="0"/>
              </a:spcBef>
              <a:spcAft>
                <a:spcPts val="0"/>
              </a:spcAft>
              <a:buNone/>
              <a:defRPr sz="2000">
                <a:solidFill>
                  <a:srgbClr val="5D5F66"/>
                </a:solidFill>
              </a:defRPr>
            </a:lvl1pPr>
            <a:lvl2pPr indent="-360000">
              <a:lnSpc>
                <a:spcPts val="2300"/>
              </a:lnSpc>
              <a:spcBef>
                <a:spcPts val="0"/>
              </a:spcBef>
              <a:spcAft>
                <a:spcPts val="1417"/>
              </a:spcAft>
              <a:buNone/>
              <a:defRPr sz="1600">
                <a:solidFill>
                  <a:srgbClr val="5D5F66"/>
                </a:solidFill>
              </a:defRPr>
            </a:lvl2pPr>
            <a:lvl3pPr indent="-360000">
              <a:lnSpc>
                <a:spcPts val="2300"/>
              </a:lnSpc>
              <a:spcBef>
                <a:spcPts val="0"/>
              </a:spcBef>
              <a:spcAft>
                <a:spcPts val="1417"/>
              </a:spcAft>
              <a:buNone/>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p:txBody>
      </p:sp>
      <p:sp>
        <p:nvSpPr>
          <p:cNvPr id="5" name="Content Placeholder 4"/>
          <p:cNvSpPr>
            <a:spLocks noGrp="1"/>
          </p:cNvSpPr>
          <p:nvPr>
            <p:ph sz="quarter" idx="10"/>
          </p:nvPr>
        </p:nvSpPr>
        <p:spPr>
          <a:xfrm>
            <a:off x="5004000" y="1800000"/>
            <a:ext cx="3600000" cy="3960813"/>
          </a:xfrm>
        </p:spPr>
        <p:txBody>
          <a:bodyPr/>
          <a:lstStyle>
            <a:lvl1pPr marL="0" indent="0">
              <a:lnSpc>
                <a:spcPts val="2300"/>
              </a:lnSpc>
              <a:spcBef>
                <a:spcPts val="0"/>
              </a:spcBef>
              <a:buNone/>
              <a:defRPr lang="en-US" sz="2000" kern="1200" dirty="0" smtClean="0">
                <a:solidFill>
                  <a:srgbClr val="5D5F66"/>
                </a:solidFill>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79866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One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8" name="Text Placeholder 7"/>
          <p:cNvSpPr>
            <a:spLocks noGrp="1"/>
          </p:cNvSpPr>
          <p:nvPr>
            <p:ph type="body" sz="quarter" idx="13" hasCustomPrompt="1"/>
          </p:nvPr>
        </p:nvSpPr>
        <p:spPr>
          <a:xfrm>
            <a:off x="720000" y="1800000"/>
            <a:ext cx="7920037" cy="4005264"/>
          </a:xfrm>
        </p:spPr>
        <p:txBody>
          <a:bodyPr>
            <a:normAutofit/>
          </a:bodyPr>
          <a:lstStyle>
            <a:lvl1pPr marL="0" indent="0">
              <a:lnSpc>
                <a:spcPts val="2300"/>
              </a:lnSpc>
              <a:spcBef>
                <a:spcPts val="0"/>
              </a:spcBef>
              <a:buNone/>
              <a:defRPr sz="2000"/>
            </a:lvl1pPr>
            <a:lvl2pPr>
              <a:buNone/>
              <a:defRPr/>
            </a:lvl2pPr>
            <a:lvl3pPr>
              <a:buNone/>
              <a:defRPr/>
            </a:lvl3pPr>
            <a:lvl4pPr>
              <a:buNone/>
              <a:defRPr/>
            </a:lvl4pPr>
            <a:lvl5pPr>
              <a:buNone/>
              <a:defRPr/>
            </a:lvl5pPr>
          </a:lstStyle>
          <a:p>
            <a:pPr lvl="0"/>
            <a:r>
              <a:rPr lang="en-US" dirty="0" smtClean="0"/>
              <a:t>Click to edit Master one column text styles</a:t>
            </a:r>
          </a:p>
        </p:txBody>
      </p:sp>
    </p:spTree>
    <p:extLst>
      <p:ext uri="{BB962C8B-B14F-4D97-AF65-F5344CB8AC3E}">
        <p14:creationId xmlns:p14="http://schemas.microsoft.com/office/powerpoint/2010/main" val="189186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Break/LargeStatement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999" y="2519999"/>
            <a:ext cx="7200000" cy="3240000"/>
          </a:xfrm>
        </p:spPr>
        <p:txBody>
          <a:bodyPr>
            <a:normAutofit/>
          </a:bodyPr>
          <a:lstStyle>
            <a:lvl1pPr marL="0" indent="0" algn="l">
              <a:lnSpc>
                <a:spcPts val="5000"/>
              </a:lnSpc>
              <a:spcBef>
                <a:spcPts val="0"/>
              </a:spcBef>
              <a:buNone/>
              <a:defRPr sz="4200" b="1">
                <a:solidFill>
                  <a:schemeClr val="bg2"/>
                </a:solidFill>
              </a:defRPr>
            </a:lvl1pPr>
          </a:lstStyle>
          <a:p>
            <a:pPr lvl="0"/>
            <a:r>
              <a:rPr lang="en-US" dirty="0" smtClean="0"/>
              <a:t>Click to edit Master section break text styles</a:t>
            </a:r>
          </a:p>
        </p:txBody>
      </p:sp>
    </p:spTree>
    <p:extLst>
      <p:ext uri="{BB962C8B-B14F-4D97-AF65-F5344CB8AC3E}">
        <p14:creationId xmlns:p14="http://schemas.microsoft.com/office/powerpoint/2010/main" val="24990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Break/LargeStatement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999" y="1944000"/>
            <a:ext cx="7200000" cy="2700000"/>
          </a:xfrm>
        </p:spPr>
        <p:txBody>
          <a:bodyPr>
            <a:normAutofit/>
          </a:bodyPr>
          <a:lstStyle>
            <a:lvl1pPr marL="0" indent="0" algn="l">
              <a:lnSpc>
                <a:spcPts val="5000"/>
              </a:lnSpc>
              <a:spcBef>
                <a:spcPts val="0"/>
              </a:spcBef>
              <a:buNone/>
              <a:defRPr sz="4200" b="1">
                <a:solidFill>
                  <a:schemeClr val="bg2"/>
                </a:solidFill>
              </a:defRPr>
            </a:lvl1pPr>
          </a:lstStyle>
          <a:p>
            <a:pPr lvl="0"/>
            <a:r>
              <a:rPr lang="en-US" dirty="0" smtClean="0"/>
              <a:t>Click to edit Master section break text styles</a:t>
            </a:r>
          </a:p>
        </p:txBody>
      </p:sp>
    </p:spTree>
    <p:extLst>
      <p:ext uri="{BB962C8B-B14F-4D97-AF65-F5344CB8AC3E}">
        <p14:creationId xmlns:p14="http://schemas.microsoft.com/office/powerpoint/2010/main" val="2955392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Break/LargeStatement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999" y="2160000"/>
            <a:ext cx="7200000" cy="2565144"/>
          </a:xfrm>
        </p:spPr>
        <p:txBody>
          <a:bodyPr>
            <a:normAutofit/>
          </a:bodyPr>
          <a:lstStyle>
            <a:lvl1pPr marL="0" indent="0" algn="l">
              <a:lnSpc>
                <a:spcPts val="6500"/>
              </a:lnSpc>
              <a:spcBef>
                <a:spcPts val="0"/>
              </a:spcBef>
              <a:buNone/>
              <a:defRPr sz="5600" b="1">
                <a:solidFill>
                  <a:schemeClr val="bg2"/>
                </a:solidFill>
              </a:defRPr>
            </a:lvl1pPr>
          </a:lstStyle>
          <a:p>
            <a:pPr lvl="0"/>
            <a:r>
              <a:rPr lang="en-US" dirty="0" smtClean="0"/>
              <a:t>Click to edit Master section break text styles</a:t>
            </a:r>
          </a:p>
        </p:txBody>
      </p:sp>
    </p:spTree>
    <p:extLst>
      <p:ext uri="{BB962C8B-B14F-4D97-AF65-F5344CB8AC3E}">
        <p14:creationId xmlns:p14="http://schemas.microsoft.com/office/powerpoint/2010/main" val="2407344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Bullets/Image - YellowBar">
    <p:spTree>
      <p:nvGrpSpPr>
        <p:cNvPr id="1" name=""/>
        <p:cNvGrpSpPr/>
        <p:nvPr/>
      </p:nvGrpSpPr>
      <p:grpSpPr>
        <a:xfrm>
          <a:off x="0" y="0"/>
          <a:ext cx="0" cy="0"/>
          <a:chOff x="0" y="0"/>
          <a:chExt cx="0" cy="0"/>
        </a:xfrm>
      </p:grpSpPr>
      <p:sp>
        <p:nvSpPr>
          <p:cNvPr id="2" name="Title 1"/>
          <p:cNvSpPr>
            <a:spLocks noGrp="1"/>
          </p:cNvSpPr>
          <p:nvPr>
            <p:ph type="title"/>
          </p:nvPr>
        </p:nvSpPr>
        <p:spPr>
          <a:xfrm>
            <a:off x="720000" y="648000"/>
            <a:ext cx="3779992" cy="1052808"/>
          </a:xfrm>
        </p:spPr>
        <p:txBody>
          <a:bodyPr anchor="t"/>
          <a:lstStyle>
            <a:lvl1pPr>
              <a:lnSpc>
                <a:spcPts val="3800"/>
              </a:lnSpc>
              <a:defRPr>
                <a:solidFill>
                  <a:schemeClr val="bg2"/>
                </a:solidFill>
              </a:defRPr>
            </a:lvl1pPr>
          </a:lstStyle>
          <a:p>
            <a:r>
              <a:rPr lang="en-US" dirty="0" smtClean="0"/>
              <a:t>Click to edit Master title style</a:t>
            </a:r>
            <a:endParaRPr lang="en-IE" dirty="0"/>
          </a:p>
        </p:txBody>
      </p:sp>
      <p:sp>
        <p:nvSpPr>
          <p:cNvPr id="5" name="Content Placeholder 4"/>
          <p:cNvSpPr>
            <a:spLocks noGrp="1"/>
          </p:cNvSpPr>
          <p:nvPr>
            <p:ph sz="quarter" idx="10"/>
          </p:nvPr>
        </p:nvSpPr>
        <p:spPr>
          <a:xfrm>
            <a:off x="4644000" y="1806575"/>
            <a:ext cx="3966600" cy="3960813"/>
          </a:xfrm>
          <a:custGeom>
            <a:avLst/>
            <a:gdLst>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23130 w 3983130"/>
              <a:gd name="connsiteY0" fmla="*/ 670824 h 3971637"/>
              <a:gd name="connsiteX1" fmla="*/ 683131 w 3983130"/>
              <a:gd name="connsiteY1" fmla="*/ 10825 h 3971637"/>
              <a:gd name="connsiteX2" fmla="*/ 3323130 w 3983130"/>
              <a:gd name="connsiteY2" fmla="*/ 10824 h 3971637"/>
              <a:gd name="connsiteX3" fmla="*/ 3789820 w 3983130"/>
              <a:gd name="connsiteY3" fmla="*/ 204134 h 3971637"/>
              <a:gd name="connsiteX4" fmla="*/ 3983129 w 3983130"/>
              <a:gd name="connsiteY4" fmla="*/ 670825 h 3971637"/>
              <a:gd name="connsiteX5" fmla="*/ 3983130 w 3983130"/>
              <a:gd name="connsiteY5" fmla="*/ 3311637 h 3971637"/>
              <a:gd name="connsiteX6" fmla="*/ 3789820 w 3983130"/>
              <a:gd name="connsiteY6" fmla="*/ 3778328 h 3971637"/>
              <a:gd name="connsiteX7" fmla="*/ 3323129 w 3983130"/>
              <a:gd name="connsiteY7" fmla="*/ 3971637 h 3971637"/>
              <a:gd name="connsiteX8" fmla="*/ 683130 w 3983130"/>
              <a:gd name="connsiteY8" fmla="*/ 3971637 h 3971637"/>
              <a:gd name="connsiteX9" fmla="*/ 216440 w 3983130"/>
              <a:gd name="connsiteY9" fmla="*/ 3778327 h 3971637"/>
              <a:gd name="connsiteX10" fmla="*/ 23131 w 3983130"/>
              <a:gd name="connsiteY10" fmla="*/ 3311636 h 3971637"/>
              <a:gd name="connsiteX11" fmla="*/ 23130 w 3983130"/>
              <a:gd name="connsiteY11" fmla="*/ 670824 h 3971637"/>
              <a:gd name="connsiteX0" fmla="*/ 121101 w 4081101"/>
              <a:gd name="connsiteY0" fmla="*/ 670824 h 3971637"/>
              <a:gd name="connsiteX1" fmla="*/ 781102 w 4081101"/>
              <a:gd name="connsiteY1" fmla="*/ 10825 h 3971637"/>
              <a:gd name="connsiteX2" fmla="*/ 3421101 w 4081101"/>
              <a:gd name="connsiteY2" fmla="*/ 10824 h 3971637"/>
              <a:gd name="connsiteX3" fmla="*/ 3887791 w 4081101"/>
              <a:gd name="connsiteY3" fmla="*/ 204134 h 3971637"/>
              <a:gd name="connsiteX4" fmla="*/ 4081100 w 4081101"/>
              <a:gd name="connsiteY4" fmla="*/ 670825 h 3971637"/>
              <a:gd name="connsiteX5" fmla="*/ 4081101 w 4081101"/>
              <a:gd name="connsiteY5" fmla="*/ 3311637 h 3971637"/>
              <a:gd name="connsiteX6" fmla="*/ 3887791 w 4081101"/>
              <a:gd name="connsiteY6" fmla="*/ 3778328 h 3971637"/>
              <a:gd name="connsiteX7" fmla="*/ 3421100 w 4081101"/>
              <a:gd name="connsiteY7" fmla="*/ 3971637 h 3971637"/>
              <a:gd name="connsiteX8" fmla="*/ 781101 w 4081101"/>
              <a:gd name="connsiteY8" fmla="*/ 3971637 h 3971637"/>
              <a:gd name="connsiteX9" fmla="*/ 314411 w 4081101"/>
              <a:gd name="connsiteY9" fmla="*/ 3778327 h 3971637"/>
              <a:gd name="connsiteX10" fmla="*/ 121102 w 4081101"/>
              <a:gd name="connsiteY10" fmla="*/ 3311636 h 3971637"/>
              <a:gd name="connsiteX11" fmla="*/ 121101 w 4081101"/>
              <a:gd name="connsiteY11" fmla="*/ 670824 h 3971637"/>
              <a:gd name="connsiteX0" fmla="*/ 709085 w 4669085"/>
              <a:gd name="connsiteY0" fmla="*/ 660000 h 3960813"/>
              <a:gd name="connsiteX1" fmla="*/ 781102 w 4669085"/>
              <a:gd name="connsiteY1" fmla="*/ 44824 h 3960813"/>
              <a:gd name="connsiteX2" fmla="*/ 4009085 w 4669085"/>
              <a:gd name="connsiteY2" fmla="*/ 0 h 3960813"/>
              <a:gd name="connsiteX3" fmla="*/ 4475775 w 4669085"/>
              <a:gd name="connsiteY3" fmla="*/ 193310 h 3960813"/>
              <a:gd name="connsiteX4" fmla="*/ 4669084 w 4669085"/>
              <a:gd name="connsiteY4" fmla="*/ 660001 h 3960813"/>
              <a:gd name="connsiteX5" fmla="*/ 4669085 w 4669085"/>
              <a:gd name="connsiteY5" fmla="*/ 3300813 h 3960813"/>
              <a:gd name="connsiteX6" fmla="*/ 4475775 w 4669085"/>
              <a:gd name="connsiteY6" fmla="*/ 3767504 h 3960813"/>
              <a:gd name="connsiteX7" fmla="*/ 4009084 w 4669085"/>
              <a:gd name="connsiteY7" fmla="*/ 3960813 h 3960813"/>
              <a:gd name="connsiteX8" fmla="*/ 1369085 w 4669085"/>
              <a:gd name="connsiteY8" fmla="*/ 3960813 h 3960813"/>
              <a:gd name="connsiteX9" fmla="*/ 902395 w 4669085"/>
              <a:gd name="connsiteY9" fmla="*/ 3767503 h 3960813"/>
              <a:gd name="connsiteX10" fmla="*/ 709086 w 4669085"/>
              <a:gd name="connsiteY10" fmla="*/ 3300812 h 3960813"/>
              <a:gd name="connsiteX11" fmla="*/ 709085 w 4669085"/>
              <a:gd name="connsiteY11" fmla="*/ 660000 h 3960813"/>
              <a:gd name="connsiteX0" fmla="*/ 12003 w 3972003"/>
              <a:gd name="connsiteY0" fmla="*/ 660000 h 3960813"/>
              <a:gd name="connsiteX1" fmla="*/ 84020 w 3972003"/>
              <a:gd name="connsiteY1" fmla="*/ 44824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703011 h 4003824"/>
              <a:gd name="connsiteX1" fmla="*/ 8484 w 3968475"/>
              <a:gd name="connsiteY1" fmla="*/ 15827 h 4003824"/>
              <a:gd name="connsiteX2" fmla="*/ 3308475 w 3968475"/>
              <a:gd name="connsiteY2" fmla="*/ 43011 h 4003824"/>
              <a:gd name="connsiteX3" fmla="*/ 3775165 w 3968475"/>
              <a:gd name="connsiteY3" fmla="*/ 236321 h 4003824"/>
              <a:gd name="connsiteX4" fmla="*/ 3968474 w 3968475"/>
              <a:gd name="connsiteY4" fmla="*/ 703012 h 4003824"/>
              <a:gd name="connsiteX5" fmla="*/ 3968475 w 3968475"/>
              <a:gd name="connsiteY5" fmla="*/ 3343824 h 4003824"/>
              <a:gd name="connsiteX6" fmla="*/ 3775165 w 3968475"/>
              <a:gd name="connsiteY6" fmla="*/ 3810515 h 4003824"/>
              <a:gd name="connsiteX7" fmla="*/ 3308474 w 3968475"/>
              <a:gd name="connsiteY7" fmla="*/ 4003824 h 4003824"/>
              <a:gd name="connsiteX8" fmla="*/ 668475 w 3968475"/>
              <a:gd name="connsiteY8" fmla="*/ 4003824 h 4003824"/>
              <a:gd name="connsiteX9" fmla="*/ 201785 w 3968475"/>
              <a:gd name="connsiteY9" fmla="*/ 3810514 h 4003824"/>
              <a:gd name="connsiteX10" fmla="*/ 8476 w 3968475"/>
              <a:gd name="connsiteY10" fmla="*/ 3343823 h 4003824"/>
              <a:gd name="connsiteX11" fmla="*/ 8475 w 3968475"/>
              <a:gd name="connsiteY11" fmla="*/ 703011 h 4003824"/>
              <a:gd name="connsiteX0" fmla="*/ 12003 w 3972003"/>
              <a:gd name="connsiteY0" fmla="*/ 660000 h 3960813"/>
              <a:gd name="connsiteX1" fmla="*/ 84020 w 3972003"/>
              <a:gd name="connsiteY1" fmla="*/ 116832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660000 h 3960813"/>
              <a:gd name="connsiteX1" fmla="*/ 8484 w 3968475"/>
              <a:gd name="connsiteY1" fmla="*/ 44824 h 3960813"/>
              <a:gd name="connsiteX2" fmla="*/ 3308475 w 3968475"/>
              <a:gd name="connsiteY2" fmla="*/ 0 h 3960813"/>
              <a:gd name="connsiteX3" fmla="*/ 3775165 w 3968475"/>
              <a:gd name="connsiteY3" fmla="*/ 193310 h 3960813"/>
              <a:gd name="connsiteX4" fmla="*/ 3968474 w 3968475"/>
              <a:gd name="connsiteY4" fmla="*/ 660001 h 3960813"/>
              <a:gd name="connsiteX5" fmla="*/ 3968475 w 3968475"/>
              <a:gd name="connsiteY5" fmla="*/ 3300813 h 3960813"/>
              <a:gd name="connsiteX6" fmla="*/ 3775165 w 3968475"/>
              <a:gd name="connsiteY6" fmla="*/ 3767504 h 3960813"/>
              <a:gd name="connsiteX7" fmla="*/ 3308474 w 3968475"/>
              <a:gd name="connsiteY7" fmla="*/ 3960813 h 3960813"/>
              <a:gd name="connsiteX8" fmla="*/ 668475 w 3968475"/>
              <a:gd name="connsiteY8" fmla="*/ 3960813 h 3960813"/>
              <a:gd name="connsiteX9" fmla="*/ 201785 w 3968475"/>
              <a:gd name="connsiteY9" fmla="*/ 3767503 h 3960813"/>
              <a:gd name="connsiteX10" fmla="*/ 8476 w 3968475"/>
              <a:gd name="connsiteY10" fmla="*/ 3300812 h 3960813"/>
              <a:gd name="connsiteX11" fmla="*/ 8475 w 3968475"/>
              <a:gd name="connsiteY11" fmla="*/ 660000 h 3960813"/>
              <a:gd name="connsiteX0" fmla="*/ 1229 w 3961229"/>
              <a:gd name="connsiteY0" fmla="*/ 809629 h 4110442"/>
              <a:gd name="connsiteX1" fmla="*/ 8605 w 3961229"/>
              <a:gd name="connsiteY1" fmla="*/ 15827 h 4110442"/>
              <a:gd name="connsiteX2" fmla="*/ 3301229 w 3961229"/>
              <a:gd name="connsiteY2" fmla="*/ 149629 h 4110442"/>
              <a:gd name="connsiteX3" fmla="*/ 3767919 w 3961229"/>
              <a:gd name="connsiteY3" fmla="*/ 342939 h 4110442"/>
              <a:gd name="connsiteX4" fmla="*/ 3961228 w 3961229"/>
              <a:gd name="connsiteY4" fmla="*/ 809630 h 4110442"/>
              <a:gd name="connsiteX5" fmla="*/ 3961229 w 3961229"/>
              <a:gd name="connsiteY5" fmla="*/ 3450442 h 4110442"/>
              <a:gd name="connsiteX6" fmla="*/ 3767919 w 3961229"/>
              <a:gd name="connsiteY6" fmla="*/ 3917133 h 4110442"/>
              <a:gd name="connsiteX7" fmla="*/ 3301228 w 3961229"/>
              <a:gd name="connsiteY7" fmla="*/ 4110442 h 4110442"/>
              <a:gd name="connsiteX8" fmla="*/ 661229 w 3961229"/>
              <a:gd name="connsiteY8" fmla="*/ 4110442 h 4110442"/>
              <a:gd name="connsiteX9" fmla="*/ 194539 w 3961229"/>
              <a:gd name="connsiteY9" fmla="*/ 3917132 h 4110442"/>
              <a:gd name="connsiteX10" fmla="*/ 1230 w 3961229"/>
              <a:gd name="connsiteY10" fmla="*/ 3450441 h 4110442"/>
              <a:gd name="connsiteX11" fmla="*/ 1229 w 3961229"/>
              <a:gd name="connsiteY11" fmla="*/ 809629 h 4110442"/>
              <a:gd name="connsiteX0" fmla="*/ 32046 w 3992046"/>
              <a:gd name="connsiteY0" fmla="*/ 804343 h 4105156"/>
              <a:gd name="connsiteX1" fmla="*/ 224324 w 3992046"/>
              <a:gd name="connsiteY1" fmla="*/ 15827 h 4105156"/>
              <a:gd name="connsiteX2" fmla="*/ 3332046 w 3992046"/>
              <a:gd name="connsiteY2" fmla="*/ 144343 h 4105156"/>
              <a:gd name="connsiteX3" fmla="*/ 3798736 w 3992046"/>
              <a:gd name="connsiteY3" fmla="*/ 337653 h 4105156"/>
              <a:gd name="connsiteX4" fmla="*/ 3992045 w 3992046"/>
              <a:gd name="connsiteY4" fmla="*/ 804344 h 4105156"/>
              <a:gd name="connsiteX5" fmla="*/ 3992046 w 3992046"/>
              <a:gd name="connsiteY5" fmla="*/ 3445156 h 4105156"/>
              <a:gd name="connsiteX6" fmla="*/ 3798736 w 3992046"/>
              <a:gd name="connsiteY6" fmla="*/ 3911847 h 4105156"/>
              <a:gd name="connsiteX7" fmla="*/ 3332045 w 3992046"/>
              <a:gd name="connsiteY7" fmla="*/ 4105156 h 4105156"/>
              <a:gd name="connsiteX8" fmla="*/ 692046 w 3992046"/>
              <a:gd name="connsiteY8" fmla="*/ 4105156 h 4105156"/>
              <a:gd name="connsiteX9" fmla="*/ 225356 w 3992046"/>
              <a:gd name="connsiteY9" fmla="*/ 3911846 h 4105156"/>
              <a:gd name="connsiteX10" fmla="*/ 32047 w 3992046"/>
              <a:gd name="connsiteY10" fmla="*/ 3445155 h 4105156"/>
              <a:gd name="connsiteX11" fmla="*/ 32046 w 3992046"/>
              <a:gd name="connsiteY11" fmla="*/ 804343 h 4105156"/>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961228 w 3961229"/>
              <a:gd name="connsiteY3" fmla="*/ 669253 h 3970065"/>
              <a:gd name="connsiteX4" fmla="*/ 3961229 w 3961229"/>
              <a:gd name="connsiteY4" fmla="*/ 3310065 h 3970065"/>
              <a:gd name="connsiteX5" fmla="*/ 3767919 w 3961229"/>
              <a:gd name="connsiteY5" fmla="*/ 3776756 h 3970065"/>
              <a:gd name="connsiteX6" fmla="*/ 3301228 w 3961229"/>
              <a:gd name="connsiteY6" fmla="*/ 3970065 h 3970065"/>
              <a:gd name="connsiteX7" fmla="*/ 661229 w 3961229"/>
              <a:gd name="connsiteY7" fmla="*/ 3970065 h 3970065"/>
              <a:gd name="connsiteX8" fmla="*/ 194539 w 3961229"/>
              <a:gd name="connsiteY8" fmla="*/ 3776755 h 3970065"/>
              <a:gd name="connsiteX9" fmla="*/ 1230 w 3961229"/>
              <a:gd name="connsiteY9" fmla="*/ 3310064 h 3970065"/>
              <a:gd name="connsiteX10" fmla="*/ 1229 w 3961229"/>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74113"/>
              <a:gd name="connsiteY0" fmla="*/ 669252 h 3970065"/>
              <a:gd name="connsiteX1" fmla="*/ 8605 w 3974113"/>
              <a:gd name="connsiteY1" fmla="*/ 15827 h 3970065"/>
              <a:gd name="connsiteX2" fmla="*/ 3301229 w 3974113"/>
              <a:gd name="connsiteY2" fmla="*/ 9252 h 3970065"/>
              <a:gd name="connsiteX3" fmla="*/ 3967830 w 3974113"/>
              <a:gd name="connsiteY3" fmla="*/ 15827 h 3970065"/>
              <a:gd name="connsiteX4" fmla="*/ 3961229 w 3974113"/>
              <a:gd name="connsiteY4" fmla="*/ 3310065 h 3970065"/>
              <a:gd name="connsiteX5" fmla="*/ 3767919 w 3974113"/>
              <a:gd name="connsiteY5" fmla="*/ 3776756 h 3970065"/>
              <a:gd name="connsiteX6" fmla="*/ 3301228 w 3974113"/>
              <a:gd name="connsiteY6" fmla="*/ 3970065 h 3970065"/>
              <a:gd name="connsiteX7" fmla="*/ 661229 w 3974113"/>
              <a:gd name="connsiteY7" fmla="*/ 3970065 h 3970065"/>
              <a:gd name="connsiteX8" fmla="*/ 194539 w 3974113"/>
              <a:gd name="connsiteY8" fmla="*/ 3776755 h 3970065"/>
              <a:gd name="connsiteX9" fmla="*/ 1230 w 3974113"/>
              <a:gd name="connsiteY9" fmla="*/ 3310064 h 3970065"/>
              <a:gd name="connsiteX10" fmla="*/ 1229 w 3974113"/>
              <a:gd name="connsiteY10" fmla="*/ 669252 h 3970065"/>
              <a:gd name="connsiteX0" fmla="*/ 1229 w 3967830"/>
              <a:gd name="connsiteY0" fmla="*/ 670075 h 3970888"/>
              <a:gd name="connsiteX1" fmla="*/ 8605 w 3967830"/>
              <a:gd name="connsiteY1" fmla="*/ 16650 h 3970888"/>
              <a:gd name="connsiteX2" fmla="*/ 3301229 w 3967830"/>
              <a:gd name="connsiteY2" fmla="*/ 10075 h 3970888"/>
              <a:gd name="connsiteX3" fmla="*/ 3967830 w 3967830"/>
              <a:gd name="connsiteY3" fmla="*/ 16650 h 3970888"/>
              <a:gd name="connsiteX4" fmla="*/ 3961229 w 3967830"/>
              <a:gd name="connsiteY4" fmla="*/ 3310888 h 3970888"/>
              <a:gd name="connsiteX5" fmla="*/ 3767919 w 3967830"/>
              <a:gd name="connsiteY5" fmla="*/ 3777579 h 3970888"/>
              <a:gd name="connsiteX6" fmla="*/ 3301228 w 3967830"/>
              <a:gd name="connsiteY6" fmla="*/ 3970888 h 3970888"/>
              <a:gd name="connsiteX7" fmla="*/ 661229 w 3967830"/>
              <a:gd name="connsiteY7" fmla="*/ 3970888 h 3970888"/>
              <a:gd name="connsiteX8" fmla="*/ 194539 w 3967830"/>
              <a:gd name="connsiteY8" fmla="*/ 3777578 h 3970888"/>
              <a:gd name="connsiteX9" fmla="*/ 1230 w 3967830"/>
              <a:gd name="connsiteY9" fmla="*/ 3310887 h 3970888"/>
              <a:gd name="connsiteX10" fmla="*/ 1229 w 3967830"/>
              <a:gd name="connsiteY10" fmla="*/ 670075 h 3970888"/>
              <a:gd name="connsiteX0" fmla="*/ 122047 w 4088648"/>
              <a:gd name="connsiteY0" fmla="*/ 670075 h 3970888"/>
              <a:gd name="connsiteX1" fmla="*/ 8484 w 4088648"/>
              <a:gd name="connsiteY1" fmla="*/ 16650 h 3970888"/>
              <a:gd name="connsiteX2" fmla="*/ 3422047 w 4088648"/>
              <a:gd name="connsiteY2" fmla="*/ 10075 h 3970888"/>
              <a:gd name="connsiteX3" fmla="*/ 4088648 w 4088648"/>
              <a:gd name="connsiteY3" fmla="*/ 16650 h 3970888"/>
              <a:gd name="connsiteX4" fmla="*/ 4082047 w 4088648"/>
              <a:gd name="connsiteY4" fmla="*/ 3310888 h 3970888"/>
              <a:gd name="connsiteX5" fmla="*/ 3888737 w 4088648"/>
              <a:gd name="connsiteY5" fmla="*/ 3777579 h 3970888"/>
              <a:gd name="connsiteX6" fmla="*/ 3422046 w 4088648"/>
              <a:gd name="connsiteY6" fmla="*/ 3970888 h 3970888"/>
              <a:gd name="connsiteX7" fmla="*/ 782047 w 4088648"/>
              <a:gd name="connsiteY7" fmla="*/ 3970888 h 3970888"/>
              <a:gd name="connsiteX8" fmla="*/ 315357 w 4088648"/>
              <a:gd name="connsiteY8" fmla="*/ 3777578 h 3970888"/>
              <a:gd name="connsiteX9" fmla="*/ 122048 w 4088648"/>
              <a:gd name="connsiteY9" fmla="*/ 3310887 h 3970888"/>
              <a:gd name="connsiteX10" fmla="*/ 122047 w 4088648"/>
              <a:gd name="connsiteY10" fmla="*/ 670075 h 3970888"/>
              <a:gd name="connsiteX0" fmla="*/ 104234 w 4070835"/>
              <a:gd name="connsiteY0" fmla="*/ 670075 h 3970888"/>
              <a:gd name="connsiteX1" fmla="*/ 8484 w 4070835"/>
              <a:gd name="connsiteY1" fmla="*/ 16650 h 3970888"/>
              <a:gd name="connsiteX2" fmla="*/ 3404234 w 4070835"/>
              <a:gd name="connsiteY2" fmla="*/ 10075 h 3970888"/>
              <a:gd name="connsiteX3" fmla="*/ 4070835 w 4070835"/>
              <a:gd name="connsiteY3" fmla="*/ 16650 h 3970888"/>
              <a:gd name="connsiteX4" fmla="*/ 4064234 w 4070835"/>
              <a:gd name="connsiteY4" fmla="*/ 3310888 h 3970888"/>
              <a:gd name="connsiteX5" fmla="*/ 3870924 w 4070835"/>
              <a:gd name="connsiteY5" fmla="*/ 3777579 h 3970888"/>
              <a:gd name="connsiteX6" fmla="*/ 3404233 w 4070835"/>
              <a:gd name="connsiteY6" fmla="*/ 3970888 h 3970888"/>
              <a:gd name="connsiteX7" fmla="*/ 764234 w 4070835"/>
              <a:gd name="connsiteY7" fmla="*/ 3970888 h 3970888"/>
              <a:gd name="connsiteX8" fmla="*/ 297544 w 4070835"/>
              <a:gd name="connsiteY8" fmla="*/ 3777578 h 3970888"/>
              <a:gd name="connsiteX9" fmla="*/ 104235 w 4070835"/>
              <a:gd name="connsiteY9" fmla="*/ 3310887 h 3970888"/>
              <a:gd name="connsiteX10" fmla="*/ 104234 w 4070835"/>
              <a:gd name="connsiteY10" fmla="*/ 670075 h 3970888"/>
              <a:gd name="connsiteX0" fmla="*/ 127985 w 4094586"/>
              <a:gd name="connsiteY0" fmla="*/ 670075 h 3970888"/>
              <a:gd name="connsiteX1" fmla="*/ 8484 w 4094586"/>
              <a:gd name="connsiteY1" fmla="*/ 16650 h 3970888"/>
              <a:gd name="connsiteX2" fmla="*/ 3427985 w 4094586"/>
              <a:gd name="connsiteY2" fmla="*/ 10075 h 3970888"/>
              <a:gd name="connsiteX3" fmla="*/ 4094586 w 4094586"/>
              <a:gd name="connsiteY3" fmla="*/ 16650 h 3970888"/>
              <a:gd name="connsiteX4" fmla="*/ 4087985 w 4094586"/>
              <a:gd name="connsiteY4" fmla="*/ 3310888 h 3970888"/>
              <a:gd name="connsiteX5" fmla="*/ 3894675 w 4094586"/>
              <a:gd name="connsiteY5" fmla="*/ 3777579 h 3970888"/>
              <a:gd name="connsiteX6" fmla="*/ 3427984 w 4094586"/>
              <a:gd name="connsiteY6" fmla="*/ 3970888 h 3970888"/>
              <a:gd name="connsiteX7" fmla="*/ 787985 w 4094586"/>
              <a:gd name="connsiteY7" fmla="*/ 3970888 h 3970888"/>
              <a:gd name="connsiteX8" fmla="*/ 321295 w 4094586"/>
              <a:gd name="connsiteY8" fmla="*/ 3777578 h 3970888"/>
              <a:gd name="connsiteX9" fmla="*/ 127986 w 4094586"/>
              <a:gd name="connsiteY9" fmla="*/ 3310887 h 3970888"/>
              <a:gd name="connsiteX10" fmla="*/ 127985 w 4094586"/>
              <a:gd name="connsiteY10" fmla="*/ 670075 h 3970888"/>
              <a:gd name="connsiteX0" fmla="*/ 668272 w 4634873"/>
              <a:gd name="connsiteY0" fmla="*/ 762329 h 4063142"/>
              <a:gd name="connsiteX1" fmla="*/ 675648 w 4634873"/>
              <a:gd name="connsiteY1" fmla="*/ 108904 h 4063142"/>
              <a:gd name="connsiteX2" fmla="*/ 548771 w 4634873"/>
              <a:gd name="connsiteY2" fmla="*/ 108904 h 4063142"/>
              <a:gd name="connsiteX3" fmla="*/ 3968272 w 4634873"/>
              <a:gd name="connsiteY3" fmla="*/ 102329 h 4063142"/>
              <a:gd name="connsiteX4" fmla="*/ 4634873 w 4634873"/>
              <a:gd name="connsiteY4" fmla="*/ 108904 h 4063142"/>
              <a:gd name="connsiteX5" fmla="*/ 4628272 w 4634873"/>
              <a:gd name="connsiteY5" fmla="*/ 3403142 h 4063142"/>
              <a:gd name="connsiteX6" fmla="*/ 4434962 w 4634873"/>
              <a:gd name="connsiteY6" fmla="*/ 3869833 h 4063142"/>
              <a:gd name="connsiteX7" fmla="*/ 3968271 w 4634873"/>
              <a:gd name="connsiteY7" fmla="*/ 4063142 h 4063142"/>
              <a:gd name="connsiteX8" fmla="*/ 1328272 w 4634873"/>
              <a:gd name="connsiteY8" fmla="*/ 4063142 h 4063142"/>
              <a:gd name="connsiteX9" fmla="*/ 861582 w 4634873"/>
              <a:gd name="connsiteY9" fmla="*/ 3869832 h 4063142"/>
              <a:gd name="connsiteX10" fmla="*/ 668273 w 4634873"/>
              <a:gd name="connsiteY10" fmla="*/ 3403141 h 4063142"/>
              <a:gd name="connsiteX11" fmla="*/ 668272 w 4634873"/>
              <a:gd name="connsiteY11" fmla="*/ 762329 h 4063142"/>
              <a:gd name="connsiteX0" fmla="*/ 668272 w 4634873"/>
              <a:gd name="connsiteY0" fmla="*/ 670075 h 3970888"/>
              <a:gd name="connsiteX1" fmla="*/ 675648 w 4634873"/>
              <a:gd name="connsiteY1" fmla="*/ 16650 h 3970888"/>
              <a:gd name="connsiteX2" fmla="*/ 548771 w 4634873"/>
              <a:gd name="connsiteY2" fmla="*/ 16650 h 3970888"/>
              <a:gd name="connsiteX3" fmla="*/ 3968272 w 4634873"/>
              <a:gd name="connsiteY3" fmla="*/ 10075 h 3970888"/>
              <a:gd name="connsiteX4" fmla="*/ 4634873 w 4634873"/>
              <a:gd name="connsiteY4" fmla="*/ 16650 h 3970888"/>
              <a:gd name="connsiteX5" fmla="*/ 4628272 w 4634873"/>
              <a:gd name="connsiteY5" fmla="*/ 3310888 h 3970888"/>
              <a:gd name="connsiteX6" fmla="*/ 4434962 w 4634873"/>
              <a:gd name="connsiteY6" fmla="*/ 3777579 h 3970888"/>
              <a:gd name="connsiteX7" fmla="*/ 3968271 w 4634873"/>
              <a:gd name="connsiteY7" fmla="*/ 3970888 h 3970888"/>
              <a:gd name="connsiteX8" fmla="*/ 1328272 w 4634873"/>
              <a:gd name="connsiteY8" fmla="*/ 3970888 h 3970888"/>
              <a:gd name="connsiteX9" fmla="*/ 861582 w 4634873"/>
              <a:gd name="connsiteY9" fmla="*/ 3777578 h 3970888"/>
              <a:gd name="connsiteX10" fmla="*/ 668273 w 4634873"/>
              <a:gd name="connsiteY10" fmla="*/ 3310887 h 3970888"/>
              <a:gd name="connsiteX11" fmla="*/ 668272 w 4634873"/>
              <a:gd name="connsiteY11" fmla="*/ 670075 h 3970888"/>
              <a:gd name="connsiteX0" fmla="*/ 668272 w 4634873"/>
              <a:gd name="connsiteY0" fmla="*/ 681087 h 3981900"/>
              <a:gd name="connsiteX1" fmla="*/ 675648 w 4634873"/>
              <a:gd name="connsiteY1" fmla="*/ 27662 h 3981900"/>
              <a:gd name="connsiteX2" fmla="*/ 548771 w 4634873"/>
              <a:gd name="connsiteY2" fmla="*/ 27662 h 3981900"/>
              <a:gd name="connsiteX3" fmla="*/ 3968272 w 4634873"/>
              <a:gd name="connsiteY3" fmla="*/ 21087 h 3981900"/>
              <a:gd name="connsiteX4" fmla="*/ 4634873 w 4634873"/>
              <a:gd name="connsiteY4" fmla="*/ 27662 h 3981900"/>
              <a:gd name="connsiteX5" fmla="*/ 4628272 w 4634873"/>
              <a:gd name="connsiteY5" fmla="*/ 3321900 h 3981900"/>
              <a:gd name="connsiteX6" fmla="*/ 4434962 w 4634873"/>
              <a:gd name="connsiteY6" fmla="*/ 3788591 h 3981900"/>
              <a:gd name="connsiteX7" fmla="*/ 3968271 w 4634873"/>
              <a:gd name="connsiteY7" fmla="*/ 3981900 h 3981900"/>
              <a:gd name="connsiteX8" fmla="*/ 1328272 w 4634873"/>
              <a:gd name="connsiteY8" fmla="*/ 3981900 h 3981900"/>
              <a:gd name="connsiteX9" fmla="*/ 861582 w 4634873"/>
              <a:gd name="connsiteY9" fmla="*/ 3788590 h 3981900"/>
              <a:gd name="connsiteX10" fmla="*/ 668273 w 4634873"/>
              <a:gd name="connsiteY10" fmla="*/ 3321899 h 3981900"/>
              <a:gd name="connsiteX11" fmla="*/ 668272 w 4634873"/>
              <a:gd name="connsiteY11" fmla="*/ 681087 h 3981900"/>
              <a:gd name="connsiteX0" fmla="*/ 668272 w 4634873"/>
              <a:gd name="connsiteY0" fmla="*/ 683477 h 3984290"/>
              <a:gd name="connsiteX1" fmla="*/ 675648 w 4634873"/>
              <a:gd name="connsiteY1" fmla="*/ 30052 h 3984290"/>
              <a:gd name="connsiteX2" fmla="*/ 548771 w 4634873"/>
              <a:gd name="connsiteY2" fmla="*/ 30052 h 3984290"/>
              <a:gd name="connsiteX3" fmla="*/ 3968272 w 4634873"/>
              <a:gd name="connsiteY3" fmla="*/ 23477 h 3984290"/>
              <a:gd name="connsiteX4" fmla="*/ 4634873 w 4634873"/>
              <a:gd name="connsiteY4" fmla="*/ 30052 h 3984290"/>
              <a:gd name="connsiteX5" fmla="*/ 4628272 w 4634873"/>
              <a:gd name="connsiteY5" fmla="*/ 3324290 h 3984290"/>
              <a:gd name="connsiteX6" fmla="*/ 4434962 w 4634873"/>
              <a:gd name="connsiteY6" fmla="*/ 3790981 h 3984290"/>
              <a:gd name="connsiteX7" fmla="*/ 3968271 w 4634873"/>
              <a:gd name="connsiteY7" fmla="*/ 3984290 h 3984290"/>
              <a:gd name="connsiteX8" fmla="*/ 1328272 w 4634873"/>
              <a:gd name="connsiteY8" fmla="*/ 3984290 h 3984290"/>
              <a:gd name="connsiteX9" fmla="*/ 861582 w 4634873"/>
              <a:gd name="connsiteY9" fmla="*/ 3790980 h 3984290"/>
              <a:gd name="connsiteX10" fmla="*/ 668273 w 4634873"/>
              <a:gd name="connsiteY10" fmla="*/ 3324289 h 3984290"/>
              <a:gd name="connsiteX11" fmla="*/ 668272 w 4634873"/>
              <a:gd name="connsiteY11" fmla="*/ 683477 h 3984290"/>
              <a:gd name="connsiteX0" fmla="*/ 18927 w 3985528"/>
              <a:gd name="connsiteY0" fmla="*/ 763425 h 4064238"/>
              <a:gd name="connsiteX1" fmla="*/ 26303 w 3985528"/>
              <a:gd name="connsiteY1" fmla="*/ 110000 h 4064238"/>
              <a:gd name="connsiteX2" fmla="*/ 3318927 w 3985528"/>
              <a:gd name="connsiteY2" fmla="*/ 103425 h 4064238"/>
              <a:gd name="connsiteX3" fmla="*/ 3985528 w 3985528"/>
              <a:gd name="connsiteY3" fmla="*/ 110000 h 4064238"/>
              <a:gd name="connsiteX4" fmla="*/ 3978927 w 3985528"/>
              <a:gd name="connsiteY4" fmla="*/ 3404238 h 4064238"/>
              <a:gd name="connsiteX5" fmla="*/ 3785617 w 3985528"/>
              <a:gd name="connsiteY5" fmla="*/ 3870929 h 4064238"/>
              <a:gd name="connsiteX6" fmla="*/ 3318926 w 3985528"/>
              <a:gd name="connsiteY6" fmla="*/ 4064238 h 4064238"/>
              <a:gd name="connsiteX7" fmla="*/ 678927 w 3985528"/>
              <a:gd name="connsiteY7" fmla="*/ 4064238 h 4064238"/>
              <a:gd name="connsiteX8" fmla="*/ 212237 w 3985528"/>
              <a:gd name="connsiteY8" fmla="*/ 3870928 h 4064238"/>
              <a:gd name="connsiteX9" fmla="*/ 18928 w 3985528"/>
              <a:gd name="connsiteY9" fmla="*/ 3404237 h 4064238"/>
              <a:gd name="connsiteX10" fmla="*/ 18927 w 3985528"/>
              <a:gd name="connsiteY10" fmla="*/ 763425 h 4064238"/>
              <a:gd name="connsiteX0" fmla="*/ 18927 w 3985528"/>
              <a:gd name="connsiteY0" fmla="*/ 1149938 h 4450751"/>
              <a:gd name="connsiteX1" fmla="*/ 26303 w 3985528"/>
              <a:gd name="connsiteY1" fmla="*/ 496513 h 4450751"/>
              <a:gd name="connsiteX2" fmla="*/ 3318927 w 3985528"/>
              <a:gd name="connsiteY2" fmla="*/ 489938 h 4450751"/>
              <a:gd name="connsiteX3" fmla="*/ 3985528 w 3985528"/>
              <a:gd name="connsiteY3" fmla="*/ 496513 h 4450751"/>
              <a:gd name="connsiteX4" fmla="*/ 3978927 w 3985528"/>
              <a:gd name="connsiteY4" fmla="*/ 3790751 h 4450751"/>
              <a:gd name="connsiteX5" fmla="*/ 3785617 w 3985528"/>
              <a:gd name="connsiteY5" fmla="*/ 4257442 h 4450751"/>
              <a:gd name="connsiteX6" fmla="*/ 3318926 w 3985528"/>
              <a:gd name="connsiteY6" fmla="*/ 4450751 h 4450751"/>
              <a:gd name="connsiteX7" fmla="*/ 678927 w 3985528"/>
              <a:gd name="connsiteY7" fmla="*/ 4450751 h 4450751"/>
              <a:gd name="connsiteX8" fmla="*/ 212237 w 3985528"/>
              <a:gd name="connsiteY8" fmla="*/ 4257441 h 4450751"/>
              <a:gd name="connsiteX9" fmla="*/ 18928 w 3985528"/>
              <a:gd name="connsiteY9" fmla="*/ 3790750 h 4450751"/>
              <a:gd name="connsiteX10" fmla="*/ 18927 w 3985528"/>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1195887 h 4496700"/>
              <a:gd name="connsiteX1" fmla="*/ 29488 w 3988713"/>
              <a:gd name="connsiteY1" fmla="*/ 542462 h 4496700"/>
              <a:gd name="connsiteX2" fmla="*/ 3322112 w 3988713"/>
              <a:gd name="connsiteY2" fmla="*/ 535887 h 4496700"/>
              <a:gd name="connsiteX3" fmla="*/ 3988713 w 3988713"/>
              <a:gd name="connsiteY3" fmla="*/ 542462 h 4496700"/>
              <a:gd name="connsiteX4" fmla="*/ 3982112 w 3988713"/>
              <a:gd name="connsiteY4" fmla="*/ 3836700 h 4496700"/>
              <a:gd name="connsiteX5" fmla="*/ 3788802 w 3988713"/>
              <a:gd name="connsiteY5" fmla="*/ 4303391 h 4496700"/>
              <a:gd name="connsiteX6" fmla="*/ 3322111 w 3988713"/>
              <a:gd name="connsiteY6" fmla="*/ 4496700 h 4496700"/>
              <a:gd name="connsiteX7" fmla="*/ 682112 w 3988713"/>
              <a:gd name="connsiteY7" fmla="*/ 4496700 h 4496700"/>
              <a:gd name="connsiteX8" fmla="*/ 215422 w 3988713"/>
              <a:gd name="connsiteY8" fmla="*/ 4303390 h 4496700"/>
              <a:gd name="connsiteX9" fmla="*/ 22113 w 3988713"/>
              <a:gd name="connsiteY9" fmla="*/ 3836699 h 4496700"/>
              <a:gd name="connsiteX10" fmla="*/ 22112 w 3988713"/>
              <a:gd name="connsiteY10" fmla="*/ 1195887 h 4496700"/>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670075 h 3970888"/>
              <a:gd name="connsiteX1" fmla="*/ 29488 w 3988713"/>
              <a:gd name="connsiteY1" fmla="*/ 16650 h 3970888"/>
              <a:gd name="connsiteX2" fmla="*/ 3322112 w 3988713"/>
              <a:gd name="connsiteY2" fmla="*/ 10075 h 3970888"/>
              <a:gd name="connsiteX3" fmla="*/ 3988713 w 3988713"/>
              <a:gd name="connsiteY3" fmla="*/ 16650 h 3970888"/>
              <a:gd name="connsiteX4" fmla="*/ 3982112 w 3988713"/>
              <a:gd name="connsiteY4" fmla="*/ 3310888 h 3970888"/>
              <a:gd name="connsiteX5" fmla="*/ 3788802 w 3988713"/>
              <a:gd name="connsiteY5" fmla="*/ 3777579 h 3970888"/>
              <a:gd name="connsiteX6" fmla="*/ 3322111 w 3988713"/>
              <a:gd name="connsiteY6" fmla="*/ 3970888 h 3970888"/>
              <a:gd name="connsiteX7" fmla="*/ 682112 w 3988713"/>
              <a:gd name="connsiteY7" fmla="*/ 3970888 h 3970888"/>
              <a:gd name="connsiteX8" fmla="*/ 215422 w 3988713"/>
              <a:gd name="connsiteY8" fmla="*/ 3777578 h 3970888"/>
              <a:gd name="connsiteX9" fmla="*/ 22113 w 3988713"/>
              <a:gd name="connsiteY9" fmla="*/ 3310887 h 3970888"/>
              <a:gd name="connsiteX10" fmla="*/ 22112 w 3988713"/>
              <a:gd name="connsiteY10" fmla="*/ 670075 h 3970888"/>
              <a:gd name="connsiteX0" fmla="*/ 22112 w 3988713"/>
              <a:gd name="connsiteY0" fmla="*/ 1202465 h 4503278"/>
              <a:gd name="connsiteX1" fmla="*/ 29488 w 3988713"/>
              <a:gd name="connsiteY1" fmla="*/ 549040 h 4503278"/>
              <a:gd name="connsiteX2" fmla="*/ 3988713 w 3988713"/>
              <a:gd name="connsiteY2" fmla="*/ 549040 h 4503278"/>
              <a:gd name="connsiteX3" fmla="*/ 3982112 w 3988713"/>
              <a:gd name="connsiteY3" fmla="*/ 3843278 h 4503278"/>
              <a:gd name="connsiteX4" fmla="*/ 3788802 w 3988713"/>
              <a:gd name="connsiteY4" fmla="*/ 4309969 h 4503278"/>
              <a:gd name="connsiteX5" fmla="*/ 3322111 w 3988713"/>
              <a:gd name="connsiteY5" fmla="*/ 4503278 h 4503278"/>
              <a:gd name="connsiteX6" fmla="*/ 682112 w 3988713"/>
              <a:gd name="connsiteY6" fmla="*/ 4503278 h 4503278"/>
              <a:gd name="connsiteX7" fmla="*/ 215422 w 3988713"/>
              <a:gd name="connsiteY7" fmla="*/ 4309968 h 4503278"/>
              <a:gd name="connsiteX8" fmla="*/ 22113 w 3988713"/>
              <a:gd name="connsiteY8" fmla="*/ 3843277 h 4503278"/>
              <a:gd name="connsiteX9" fmla="*/ 22112 w 3988713"/>
              <a:gd name="connsiteY9" fmla="*/ 1202465 h 4503278"/>
              <a:gd name="connsiteX0" fmla="*/ 22112 w 3988713"/>
              <a:gd name="connsiteY0" fmla="*/ 1510994 h 4811807"/>
              <a:gd name="connsiteX1" fmla="*/ 29488 w 3988713"/>
              <a:gd name="connsiteY1" fmla="*/ 857569 h 4811807"/>
              <a:gd name="connsiteX2" fmla="*/ 3988713 w 3988713"/>
              <a:gd name="connsiteY2" fmla="*/ 857569 h 4811807"/>
              <a:gd name="connsiteX3" fmla="*/ 3982112 w 3988713"/>
              <a:gd name="connsiteY3" fmla="*/ 4151807 h 4811807"/>
              <a:gd name="connsiteX4" fmla="*/ 3788802 w 3988713"/>
              <a:gd name="connsiteY4" fmla="*/ 4618498 h 4811807"/>
              <a:gd name="connsiteX5" fmla="*/ 3322111 w 3988713"/>
              <a:gd name="connsiteY5" fmla="*/ 4811807 h 4811807"/>
              <a:gd name="connsiteX6" fmla="*/ 682112 w 3988713"/>
              <a:gd name="connsiteY6" fmla="*/ 4811807 h 4811807"/>
              <a:gd name="connsiteX7" fmla="*/ 215422 w 3988713"/>
              <a:gd name="connsiteY7" fmla="*/ 4618497 h 4811807"/>
              <a:gd name="connsiteX8" fmla="*/ 22113 w 3988713"/>
              <a:gd name="connsiteY8" fmla="*/ 4151806 h 4811807"/>
              <a:gd name="connsiteX9" fmla="*/ 22112 w 3988713"/>
              <a:gd name="connsiteY9" fmla="*/ 1510994 h 4811807"/>
              <a:gd name="connsiteX0" fmla="*/ 22112 w 3988713"/>
              <a:gd name="connsiteY0" fmla="*/ 653425 h 3954238"/>
              <a:gd name="connsiteX1" fmla="*/ 29488 w 3988713"/>
              <a:gd name="connsiteY1" fmla="*/ 0 h 3954238"/>
              <a:gd name="connsiteX2" fmla="*/ 3988713 w 3988713"/>
              <a:gd name="connsiteY2" fmla="*/ 0 h 3954238"/>
              <a:gd name="connsiteX3" fmla="*/ 3982112 w 3988713"/>
              <a:gd name="connsiteY3" fmla="*/ 3294238 h 3954238"/>
              <a:gd name="connsiteX4" fmla="*/ 3788802 w 3988713"/>
              <a:gd name="connsiteY4" fmla="*/ 3760929 h 3954238"/>
              <a:gd name="connsiteX5" fmla="*/ 3322111 w 3988713"/>
              <a:gd name="connsiteY5" fmla="*/ 3954238 h 3954238"/>
              <a:gd name="connsiteX6" fmla="*/ 682112 w 3988713"/>
              <a:gd name="connsiteY6" fmla="*/ 3954238 h 3954238"/>
              <a:gd name="connsiteX7" fmla="*/ 215422 w 3988713"/>
              <a:gd name="connsiteY7" fmla="*/ 3760928 h 3954238"/>
              <a:gd name="connsiteX8" fmla="*/ 22113 w 3988713"/>
              <a:gd name="connsiteY8" fmla="*/ 3294237 h 3954238"/>
              <a:gd name="connsiteX9" fmla="*/ 22112 w 3988713"/>
              <a:gd name="connsiteY9" fmla="*/ 653425 h 3954238"/>
              <a:gd name="connsiteX0" fmla="*/ 0 w 3966601"/>
              <a:gd name="connsiteY0" fmla="*/ 653425 h 3954238"/>
              <a:gd name="connsiteX1" fmla="*/ 7376 w 3966601"/>
              <a:gd name="connsiteY1" fmla="*/ 0 h 3954238"/>
              <a:gd name="connsiteX2" fmla="*/ 3966601 w 3966601"/>
              <a:gd name="connsiteY2" fmla="*/ 0 h 3954238"/>
              <a:gd name="connsiteX3" fmla="*/ 3960000 w 3966601"/>
              <a:gd name="connsiteY3" fmla="*/ 3294238 h 3954238"/>
              <a:gd name="connsiteX4" fmla="*/ 3766690 w 3966601"/>
              <a:gd name="connsiteY4" fmla="*/ 3760929 h 3954238"/>
              <a:gd name="connsiteX5" fmla="*/ 3299999 w 3966601"/>
              <a:gd name="connsiteY5" fmla="*/ 3954238 h 3954238"/>
              <a:gd name="connsiteX6" fmla="*/ 660000 w 3966601"/>
              <a:gd name="connsiteY6" fmla="*/ 3954238 h 3954238"/>
              <a:gd name="connsiteX7" fmla="*/ 193310 w 3966601"/>
              <a:gd name="connsiteY7" fmla="*/ 3760928 h 3954238"/>
              <a:gd name="connsiteX8" fmla="*/ 1 w 3966601"/>
              <a:gd name="connsiteY8" fmla="*/ 3294237 h 3954238"/>
              <a:gd name="connsiteX9" fmla="*/ 0 w 3966601"/>
              <a:gd name="connsiteY9" fmla="*/ 653425 h 3954238"/>
              <a:gd name="connsiteX0" fmla="*/ 653725 w 4620325"/>
              <a:gd name="connsiteY0" fmla="*/ 3294237 h 3954238"/>
              <a:gd name="connsiteX1" fmla="*/ 661100 w 4620325"/>
              <a:gd name="connsiteY1" fmla="*/ 0 h 3954238"/>
              <a:gd name="connsiteX2" fmla="*/ 4620325 w 4620325"/>
              <a:gd name="connsiteY2" fmla="*/ 0 h 3954238"/>
              <a:gd name="connsiteX3" fmla="*/ 4613724 w 4620325"/>
              <a:gd name="connsiteY3" fmla="*/ 3294238 h 3954238"/>
              <a:gd name="connsiteX4" fmla="*/ 4420414 w 4620325"/>
              <a:gd name="connsiteY4" fmla="*/ 3760929 h 3954238"/>
              <a:gd name="connsiteX5" fmla="*/ 3953723 w 4620325"/>
              <a:gd name="connsiteY5" fmla="*/ 3954238 h 3954238"/>
              <a:gd name="connsiteX6" fmla="*/ 1313724 w 4620325"/>
              <a:gd name="connsiteY6" fmla="*/ 3954238 h 3954238"/>
              <a:gd name="connsiteX7" fmla="*/ 847034 w 4620325"/>
              <a:gd name="connsiteY7" fmla="*/ 3760928 h 3954238"/>
              <a:gd name="connsiteX8" fmla="*/ 653725 w 4620325"/>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766689 w 3966600"/>
              <a:gd name="connsiteY4" fmla="*/ 3760929 h 3954238"/>
              <a:gd name="connsiteX5" fmla="*/ 3299998 w 3966600"/>
              <a:gd name="connsiteY5" fmla="*/ 3954238 h 3954238"/>
              <a:gd name="connsiteX6" fmla="*/ 659999 w 3966600"/>
              <a:gd name="connsiteY6" fmla="*/ 3954238 h 3954238"/>
              <a:gd name="connsiteX7" fmla="*/ 193309 w 3966600"/>
              <a:gd name="connsiteY7" fmla="*/ 3760928 h 3954238"/>
              <a:gd name="connsiteX8" fmla="*/ 0 w 3966600"/>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3299998 w 3966600"/>
              <a:gd name="connsiteY4" fmla="*/ 3954238 h 3960813"/>
              <a:gd name="connsiteX5" fmla="*/ 659999 w 3966600"/>
              <a:gd name="connsiteY5" fmla="*/ 3954238 h 3960813"/>
              <a:gd name="connsiteX6" fmla="*/ 193309 w 3966600"/>
              <a:gd name="connsiteY6" fmla="*/ 3760928 h 3960813"/>
              <a:gd name="connsiteX7" fmla="*/ 0 w 3966600"/>
              <a:gd name="connsiteY7" fmla="*/ 3294237 h 3960813"/>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659999 w 3966600"/>
              <a:gd name="connsiteY4" fmla="*/ 3954238 h 3960813"/>
              <a:gd name="connsiteX5" fmla="*/ 193309 w 3966600"/>
              <a:gd name="connsiteY5" fmla="*/ 3760928 h 3960813"/>
              <a:gd name="connsiteX6" fmla="*/ 0 w 3966600"/>
              <a:gd name="connsiteY6" fmla="*/ 3294237 h 39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600" h="3960813">
                <a:moveTo>
                  <a:pt x="0" y="3294237"/>
                </a:moveTo>
                <a:cubicBezTo>
                  <a:pt x="2458" y="2196158"/>
                  <a:pt x="4917" y="1098079"/>
                  <a:pt x="7375" y="0"/>
                </a:cubicBezTo>
                <a:lnTo>
                  <a:pt x="3966600" y="0"/>
                </a:lnTo>
                <a:lnTo>
                  <a:pt x="3966600" y="3960813"/>
                </a:lnTo>
                <a:lnTo>
                  <a:pt x="659999" y="3954238"/>
                </a:lnTo>
                <a:cubicBezTo>
                  <a:pt x="484956" y="3954238"/>
                  <a:pt x="317082" y="3884702"/>
                  <a:pt x="193309" y="3760928"/>
                </a:cubicBezTo>
                <a:cubicBezTo>
                  <a:pt x="69535" y="3637154"/>
                  <a:pt x="0" y="3469280"/>
                  <a:pt x="0" y="3294237"/>
                </a:cubicBezTo>
                <a:close/>
              </a:path>
            </a:pathLst>
          </a:custGeom>
        </p:spPr>
        <p:txBody>
          <a:bodyPr/>
          <a:lstStyle>
            <a:lvl1pPr marL="0" indent="0">
              <a:lnSpc>
                <a:spcPts val="2300"/>
              </a:lnSpc>
              <a:spcBef>
                <a:spcPts val="0"/>
              </a:spcBef>
              <a:buNone/>
              <a:defRPr lang="en-US" sz="2000" kern="1200" dirty="0" smtClean="0">
                <a:solidFill>
                  <a:srgbClr val="5D5F66"/>
                </a:solidFill>
                <a:latin typeface="+mn-lt"/>
                <a:ea typeface="+mn-ea"/>
                <a:cs typeface="+mn-cs"/>
              </a:defRPr>
            </a:lvl1pPr>
          </a:lstStyle>
          <a:p>
            <a:pPr lvl="0"/>
            <a:r>
              <a:rPr lang="en-US" dirty="0" smtClean="0"/>
              <a:t>Click to edit Master text styles</a:t>
            </a:r>
          </a:p>
        </p:txBody>
      </p:sp>
      <p:sp>
        <p:nvSpPr>
          <p:cNvPr id="6" name="Rectangle 5"/>
          <p:cNvSpPr/>
          <p:nvPr userDrawn="1"/>
        </p:nvSpPr>
        <p:spPr>
          <a:xfrm>
            <a:off x="4644000" y="692696"/>
            <a:ext cx="3960000" cy="37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7" name="Content Placeholder 2"/>
          <p:cNvSpPr>
            <a:spLocks noGrp="1"/>
          </p:cNvSpPr>
          <p:nvPr>
            <p:ph idx="11"/>
          </p:nvPr>
        </p:nvSpPr>
        <p:spPr>
          <a:xfrm>
            <a:off x="720000" y="1800000"/>
            <a:ext cx="3635976" cy="3933256"/>
          </a:xfrm>
        </p:spPr>
        <p:txBody>
          <a:bodyPr>
            <a:normAutofit/>
          </a:bodyPr>
          <a:lstStyle>
            <a:lvl1pPr indent="-360000">
              <a:lnSpc>
                <a:spcPts val="2300"/>
              </a:lnSpc>
              <a:spcBef>
                <a:spcPts val="0"/>
              </a:spcBef>
              <a:spcAft>
                <a:spcPts val="1417"/>
              </a:spcAft>
              <a:defRPr sz="2000">
                <a:solidFill>
                  <a:srgbClr val="5D5F66"/>
                </a:solidFill>
              </a:defRPr>
            </a:lvl1pPr>
            <a:lvl2pPr indent="-360000">
              <a:lnSpc>
                <a:spcPts val="2300"/>
              </a:lnSpc>
              <a:spcBef>
                <a:spcPts val="0"/>
              </a:spcBef>
              <a:spcAft>
                <a:spcPts val="1417"/>
              </a:spcAft>
              <a:defRPr sz="1600">
                <a:solidFill>
                  <a:srgbClr val="5D5F66"/>
                </a:solidFill>
              </a:defRPr>
            </a:lvl2pPr>
            <a:lvl3pPr indent="-360000">
              <a:lnSpc>
                <a:spcPts val="2300"/>
              </a:lnSpc>
              <a:spcBef>
                <a:spcPts val="0"/>
              </a:spcBef>
              <a:spcAft>
                <a:spcPts val="1417"/>
              </a:spcAft>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9132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Bullets/Image">
    <p:spTree>
      <p:nvGrpSpPr>
        <p:cNvPr id="1" name=""/>
        <p:cNvGrpSpPr/>
        <p:nvPr/>
      </p:nvGrpSpPr>
      <p:grpSpPr>
        <a:xfrm>
          <a:off x="0" y="0"/>
          <a:ext cx="0" cy="0"/>
          <a:chOff x="0" y="0"/>
          <a:chExt cx="0" cy="0"/>
        </a:xfrm>
      </p:grpSpPr>
      <p:sp>
        <p:nvSpPr>
          <p:cNvPr id="2" name="Title 1"/>
          <p:cNvSpPr>
            <a:spLocks noGrp="1"/>
          </p:cNvSpPr>
          <p:nvPr>
            <p:ph type="title"/>
          </p:nvPr>
        </p:nvSpPr>
        <p:spPr>
          <a:xfrm>
            <a:off x="720000" y="648000"/>
            <a:ext cx="7884448" cy="1052808"/>
          </a:xfrm>
        </p:spPr>
        <p:txBody>
          <a:bodyPr anchor="t"/>
          <a:lstStyle>
            <a:lvl1pPr>
              <a:lnSpc>
                <a:spcPts val="3800"/>
              </a:lnSpc>
              <a:defRPr>
                <a:solidFill>
                  <a:schemeClr val="bg2"/>
                </a:solidFill>
              </a:defRPr>
            </a:lvl1pPr>
          </a:lstStyle>
          <a:p>
            <a:r>
              <a:rPr lang="en-US" dirty="0" smtClean="0"/>
              <a:t>Click to edit Master title style</a:t>
            </a:r>
            <a:endParaRPr lang="en-IE" dirty="0"/>
          </a:p>
        </p:txBody>
      </p:sp>
      <p:sp>
        <p:nvSpPr>
          <p:cNvPr id="7" name="Content Placeholder 2"/>
          <p:cNvSpPr>
            <a:spLocks noGrp="1"/>
          </p:cNvSpPr>
          <p:nvPr>
            <p:ph idx="11"/>
          </p:nvPr>
        </p:nvSpPr>
        <p:spPr>
          <a:xfrm>
            <a:off x="720000" y="1800000"/>
            <a:ext cx="3635976" cy="3933256"/>
          </a:xfrm>
        </p:spPr>
        <p:txBody>
          <a:bodyPr>
            <a:normAutofit/>
          </a:bodyPr>
          <a:lstStyle>
            <a:lvl1pPr indent="-360000">
              <a:lnSpc>
                <a:spcPts val="2300"/>
              </a:lnSpc>
              <a:spcBef>
                <a:spcPts val="0"/>
              </a:spcBef>
              <a:spcAft>
                <a:spcPts val="1417"/>
              </a:spcAft>
              <a:defRPr sz="2000">
                <a:solidFill>
                  <a:srgbClr val="5D5F66"/>
                </a:solidFill>
              </a:defRPr>
            </a:lvl1pPr>
            <a:lvl2pPr indent="-360000">
              <a:lnSpc>
                <a:spcPts val="2300"/>
              </a:lnSpc>
              <a:spcBef>
                <a:spcPts val="0"/>
              </a:spcBef>
              <a:spcAft>
                <a:spcPts val="1417"/>
              </a:spcAft>
              <a:defRPr sz="1600">
                <a:solidFill>
                  <a:srgbClr val="5D5F66"/>
                </a:solidFill>
              </a:defRPr>
            </a:lvl2pPr>
            <a:lvl3pPr indent="-360000">
              <a:lnSpc>
                <a:spcPts val="2300"/>
              </a:lnSpc>
              <a:spcBef>
                <a:spcPts val="0"/>
              </a:spcBef>
              <a:spcAft>
                <a:spcPts val="1417"/>
              </a:spcAft>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4"/>
          <p:cNvSpPr>
            <a:spLocks noGrp="1"/>
          </p:cNvSpPr>
          <p:nvPr>
            <p:ph sz="quarter" idx="10"/>
          </p:nvPr>
        </p:nvSpPr>
        <p:spPr>
          <a:xfrm>
            <a:off x="4644000" y="1806575"/>
            <a:ext cx="3966600" cy="3960813"/>
          </a:xfrm>
          <a:custGeom>
            <a:avLst/>
            <a:gdLst>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23130 w 3983130"/>
              <a:gd name="connsiteY0" fmla="*/ 670824 h 3971637"/>
              <a:gd name="connsiteX1" fmla="*/ 683131 w 3983130"/>
              <a:gd name="connsiteY1" fmla="*/ 10825 h 3971637"/>
              <a:gd name="connsiteX2" fmla="*/ 3323130 w 3983130"/>
              <a:gd name="connsiteY2" fmla="*/ 10824 h 3971637"/>
              <a:gd name="connsiteX3" fmla="*/ 3789820 w 3983130"/>
              <a:gd name="connsiteY3" fmla="*/ 204134 h 3971637"/>
              <a:gd name="connsiteX4" fmla="*/ 3983129 w 3983130"/>
              <a:gd name="connsiteY4" fmla="*/ 670825 h 3971637"/>
              <a:gd name="connsiteX5" fmla="*/ 3983130 w 3983130"/>
              <a:gd name="connsiteY5" fmla="*/ 3311637 h 3971637"/>
              <a:gd name="connsiteX6" fmla="*/ 3789820 w 3983130"/>
              <a:gd name="connsiteY6" fmla="*/ 3778328 h 3971637"/>
              <a:gd name="connsiteX7" fmla="*/ 3323129 w 3983130"/>
              <a:gd name="connsiteY7" fmla="*/ 3971637 h 3971637"/>
              <a:gd name="connsiteX8" fmla="*/ 683130 w 3983130"/>
              <a:gd name="connsiteY8" fmla="*/ 3971637 h 3971637"/>
              <a:gd name="connsiteX9" fmla="*/ 216440 w 3983130"/>
              <a:gd name="connsiteY9" fmla="*/ 3778327 h 3971637"/>
              <a:gd name="connsiteX10" fmla="*/ 23131 w 3983130"/>
              <a:gd name="connsiteY10" fmla="*/ 3311636 h 3971637"/>
              <a:gd name="connsiteX11" fmla="*/ 23130 w 3983130"/>
              <a:gd name="connsiteY11" fmla="*/ 670824 h 3971637"/>
              <a:gd name="connsiteX0" fmla="*/ 121101 w 4081101"/>
              <a:gd name="connsiteY0" fmla="*/ 670824 h 3971637"/>
              <a:gd name="connsiteX1" fmla="*/ 781102 w 4081101"/>
              <a:gd name="connsiteY1" fmla="*/ 10825 h 3971637"/>
              <a:gd name="connsiteX2" fmla="*/ 3421101 w 4081101"/>
              <a:gd name="connsiteY2" fmla="*/ 10824 h 3971637"/>
              <a:gd name="connsiteX3" fmla="*/ 3887791 w 4081101"/>
              <a:gd name="connsiteY3" fmla="*/ 204134 h 3971637"/>
              <a:gd name="connsiteX4" fmla="*/ 4081100 w 4081101"/>
              <a:gd name="connsiteY4" fmla="*/ 670825 h 3971637"/>
              <a:gd name="connsiteX5" fmla="*/ 4081101 w 4081101"/>
              <a:gd name="connsiteY5" fmla="*/ 3311637 h 3971637"/>
              <a:gd name="connsiteX6" fmla="*/ 3887791 w 4081101"/>
              <a:gd name="connsiteY6" fmla="*/ 3778328 h 3971637"/>
              <a:gd name="connsiteX7" fmla="*/ 3421100 w 4081101"/>
              <a:gd name="connsiteY7" fmla="*/ 3971637 h 3971637"/>
              <a:gd name="connsiteX8" fmla="*/ 781101 w 4081101"/>
              <a:gd name="connsiteY8" fmla="*/ 3971637 h 3971637"/>
              <a:gd name="connsiteX9" fmla="*/ 314411 w 4081101"/>
              <a:gd name="connsiteY9" fmla="*/ 3778327 h 3971637"/>
              <a:gd name="connsiteX10" fmla="*/ 121102 w 4081101"/>
              <a:gd name="connsiteY10" fmla="*/ 3311636 h 3971637"/>
              <a:gd name="connsiteX11" fmla="*/ 121101 w 4081101"/>
              <a:gd name="connsiteY11" fmla="*/ 670824 h 3971637"/>
              <a:gd name="connsiteX0" fmla="*/ 709085 w 4669085"/>
              <a:gd name="connsiteY0" fmla="*/ 660000 h 3960813"/>
              <a:gd name="connsiteX1" fmla="*/ 781102 w 4669085"/>
              <a:gd name="connsiteY1" fmla="*/ 44824 h 3960813"/>
              <a:gd name="connsiteX2" fmla="*/ 4009085 w 4669085"/>
              <a:gd name="connsiteY2" fmla="*/ 0 h 3960813"/>
              <a:gd name="connsiteX3" fmla="*/ 4475775 w 4669085"/>
              <a:gd name="connsiteY3" fmla="*/ 193310 h 3960813"/>
              <a:gd name="connsiteX4" fmla="*/ 4669084 w 4669085"/>
              <a:gd name="connsiteY4" fmla="*/ 660001 h 3960813"/>
              <a:gd name="connsiteX5" fmla="*/ 4669085 w 4669085"/>
              <a:gd name="connsiteY5" fmla="*/ 3300813 h 3960813"/>
              <a:gd name="connsiteX6" fmla="*/ 4475775 w 4669085"/>
              <a:gd name="connsiteY6" fmla="*/ 3767504 h 3960813"/>
              <a:gd name="connsiteX7" fmla="*/ 4009084 w 4669085"/>
              <a:gd name="connsiteY7" fmla="*/ 3960813 h 3960813"/>
              <a:gd name="connsiteX8" fmla="*/ 1369085 w 4669085"/>
              <a:gd name="connsiteY8" fmla="*/ 3960813 h 3960813"/>
              <a:gd name="connsiteX9" fmla="*/ 902395 w 4669085"/>
              <a:gd name="connsiteY9" fmla="*/ 3767503 h 3960813"/>
              <a:gd name="connsiteX10" fmla="*/ 709086 w 4669085"/>
              <a:gd name="connsiteY10" fmla="*/ 3300812 h 3960813"/>
              <a:gd name="connsiteX11" fmla="*/ 709085 w 4669085"/>
              <a:gd name="connsiteY11" fmla="*/ 660000 h 3960813"/>
              <a:gd name="connsiteX0" fmla="*/ 12003 w 3972003"/>
              <a:gd name="connsiteY0" fmla="*/ 660000 h 3960813"/>
              <a:gd name="connsiteX1" fmla="*/ 84020 w 3972003"/>
              <a:gd name="connsiteY1" fmla="*/ 44824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703011 h 4003824"/>
              <a:gd name="connsiteX1" fmla="*/ 8484 w 3968475"/>
              <a:gd name="connsiteY1" fmla="*/ 15827 h 4003824"/>
              <a:gd name="connsiteX2" fmla="*/ 3308475 w 3968475"/>
              <a:gd name="connsiteY2" fmla="*/ 43011 h 4003824"/>
              <a:gd name="connsiteX3" fmla="*/ 3775165 w 3968475"/>
              <a:gd name="connsiteY3" fmla="*/ 236321 h 4003824"/>
              <a:gd name="connsiteX4" fmla="*/ 3968474 w 3968475"/>
              <a:gd name="connsiteY4" fmla="*/ 703012 h 4003824"/>
              <a:gd name="connsiteX5" fmla="*/ 3968475 w 3968475"/>
              <a:gd name="connsiteY5" fmla="*/ 3343824 h 4003824"/>
              <a:gd name="connsiteX6" fmla="*/ 3775165 w 3968475"/>
              <a:gd name="connsiteY6" fmla="*/ 3810515 h 4003824"/>
              <a:gd name="connsiteX7" fmla="*/ 3308474 w 3968475"/>
              <a:gd name="connsiteY7" fmla="*/ 4003824 h 4003824"/>
              <a:gd name="connsiteX8" fmla="*/ 668475 w 3968475"/>
              <a:gd name="connsiteY8" fmla="*/ 4003824 h 4003824"/>
              <a:gd name="connsiteX9" fmla="*/ 201785 w 3968475"/>
              <a:gd name="connsiteY9" fmla="*/ 3810514 h 4003824"/>
              <a:gd name="connsiteX10" fmla="*/ 8476 w 3968475"/>
              <a:gd name="connsiteY10" fmla="*/ 3343823 h 4003824"/>
              <a:gd name="connsiteX11" fmla="*/ 8475 w 3968475"/>
              <a:gd name="connsiteY11" fmla="*/ 703011 h 4003824"/>
              <a:gd name="connsiteX0" fmla="*/ 12003 w 3972003"/>
              <a:gd name="connsiteY0" fmla="*/ 660000 h 3960813"/>
              <a:gd name="connsiteX1" fmla="*/ 84020 w 3972003"/>
              <a:gd name="connsiteY1" fmla="*/ 116832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660000 h 3960813"/>
              <a:gd name="connsiteX1" fmla="*/ 8484 w 3968475"/>
              <a:gd name="connsiteY1" fmla="*/ 44824 h 3960813"/>
              <a:gd name="connsiteX2" fmla="*/ 3308475 w 3968475"/>
              <a:gd name="connsiteY2" fmla="*/ 0 h 3960813"/>
              <a:gd name="connsiteX3" fmla="*/ 3775165 w 3968475"/>
              <a:gd name="connsiteY3" fmla="*/ 193310 h 3960813"/>
              <a:gd name="connsiteX4" fmla="*/ 3968474 w 3968475"/>
              <a:gd name="connsiteY4" fmla="*/ 660001 h 3960813"/>
              <a:gd name="connsiteX5" fmla="*/ 3968475 w 3968475"/>
              <a:gd name="connsiteY5" fmla="*/ 3300813 h 3960813"/>
              <a:gd name="connsiteX6" fmla="*/ 3775165 w 3968475"/>
              <a:gd name="connsiteY6" fmla="*/ 3767504 h 3960813"/>
              <a:gd name="connsiteX7" fmla="*/ 3308474 w 3968475"/>
              <a:gd name="connsiteY7" fmla="*/ 3960813 h 3960813"/>
              <a:gd name="connsiteX8" fmla="*/ 668475 w 3968475"/>
              <a:gd name="connsiteY8" fmla="*/ 3960813 h 3960813"/>
              <a:gd name="connsiteX9" fmla="*/ 201785 w 3968475"/>
              <a:gd name="connsiteY9" fmla="*/ 3767503 h 3960813"/>
              <a:gd name="connsiteX10" fmla="*/ 8476 w 3968475"/>
              <a:gd name="connsiteY10" fmla="*/ 3300812 h 3960813"/>
              <a:gd name="connsiteX11" fmla="*/ 8475 w 3968475"/>
              <a:gd name="connsiteY11" fmla="*/ 660000 h 3960813"/>
              <a:gd name="connsiteX0" fmla="*/ 1229 w 3961229"/>
              <a:gd name="connsiteY0" fmla="*/ 809629 h 4110442"/>
              <a:gd name="connsiteX1" fmla="*/ 8605 w 3961229"/>
              <a:gd name="connsiteY1" fmla="*/ 15827 h 4110442"/>
              <a:gd name="connsiteX2" fmla="*/ 3301229 w 3961229"/>
              <a:gd name="connsiteY2" fmla="*/ 149629 h 4110442"/>
              <a:gd name="connsiteX3" fmla="*/ 3767919 w 3961229"/>
              <a:gd name="connsiteY3" fmla="*/ 342939 h 4110442"/>
              <a:gd name="connsiteX4" fmla="*/ 3961228 w 3961229"/>
              <a:gd name="connsiteY4" fmla="*/ 809630 h 4110442"/>
              <a:gd name="connsiteX5" fmla="*/ 3961229 w 3961229"/>
              <a:gd name="connsiteY5" fmla="*/ 3450442 h 4110442"/>
              <a:gd name="connsiteX6" fmla="*/ 3767919 w 3961229"/>
              <a:gd name="connsiteY6" fmla="*/ 3917133 h 4110442"/>
              <a:gd name="connsiteX7" fmla="*/ 3301228 w 3961229"/>
              <a:gd name="connsiteY7" fmla="*/ 4110442 h 4110442"/>
              <a:gd name="connsiteX8" fmla="*/ 661229 w 3961229"/>
              <a:gd name="connsiteY8" fmla="*/ 4110442 h 4110442"/>
              <a:gd name="connsiteX9" fmla="*/ 194539 w 3961229"/>
              <a:gd name="connsiteY9" fmla="*/ 3917132 h 4110442"/>
              <a:gd name="connsiteX10" fmla="*/ 1230 w 3961229"/>
              <a:gd name="connsiteY10" fmla="*/ 3450441 h 4110442"/>
              <a:gd name="connsiteX11" fmla="*/ 1229 w 3961229"/>
              <a:gd name="connsiteY11" fmla="*/ 809629 h 4110442"/>
              <a:gd name="connsiteX0" fmla="*/ 32046 w 3992046"/>
              <a:gd name="connsiteY0" fmla="*/ 804343 h 4105156"/>
              <a:gd name="connsiteX1" fmla="*/ 224324 w 3992046"/>
              <a:gd name="connsiteY1" fmla="*/ 15827 h 4105156"/>
              <a:gd name="connsiteX2" fmla="*/ 3332046 w 3992046"/>
              <a:gd name="connsiteY2" fmla="*/ 144343 h 4105156"/>
              <a:gd name="connsiteX3" fmla="*/ 3798736 w 3992046"/>
              <a:gd name="connsiteY3" fmla="*/ 337653 h 4105156"/>
              <a:gd name="connsiteX4" fmla="*/ 3992045 w 3992046"/>
              <a:gd name="connsiteY4" fmla="*/ 804344 h 4105156"/>
              <a:gd name="connsiteX5" fmla="*/ 3992046 w 3992046"/>
              <a:gd name="connsiteY5" fmla="*/ 3445156 h 4105156"/>
              <a:gd name="connsiteX6" fmla="*/ 3798736 w 3992046"/>
              <a:gd name="connsiteY6" fmla="*/ 3911847 h 4105156"/>
              <a:gd name="connsiteX7" fmla="*/ 3332045 w 3992046"/>
              <a:gd name="connsiteY7" fmla="*/ 4105156 h 4105156"/>
              <a:gd name="connsiteX8" fmla="*/ 692046 w 3992046"/>
              <a:gd name="connsiteY8" fmla="*/ 4105156 h 4105156"/>
              <a:gd name="connsiteX9" fmla="*/ 225356 w 3992046"/>
              <a:gd name="connsiteY9" fmla="*/ 3911846 h 4105156"/>
              <a:gd name="connsiteX10" fmla="*/ 32047 w 3992046"/>
              <a:gd name="connsiteY10" fmla="*/ 3445155 h 4105156"/>
              <a:gd name="connsiteX11" fmla="*/ 32046 w 3992046"/>
              <a:gd name="connsiteY11" fmla="*/ 804343 h 4105156"/>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961228 w 3961229"/>
              <a:gd name="connsiteY3" fmla="*/ 669253 h 3970065"/>
              <a:gd name="connsiteX4" fmla="*/ 3961229 w 3961229"/>
              <a:gd name="connsiteY4" fmla="*/ 3310065 h 3970065"/>
              <a:gd name="connsiteX5" fmla="*/ 3767919 w 3961229"/>
              <a:gd name="connsiteY5" fmla="*/ 3776756 h 3970065"/>
              <a:gd name="connsiteX6" fmla="*/ 3301228 w 3961229"/>
              <a:gd name="connsiteY6" fmla="*/ 3970065 h 3970065"/>
              <a:gd name="connsiteX7" fmla="*/ 661229 w 3961229"/>
              <a:gd name="connsiteY7" fmla="*/ 3970065 h 3970065"/>
              <a:gd name="connsiteX8" fmla="*/ 194539 w 3961229"/>
              <a:gd name="connsiteY8" fmla="*/ 3776755 h 3970065"/>
              <a:gd name="connsiteX9" fmla="*/ 1230 w 3961229"/>
              <a:gd name="connsiteY9" fmla="*/ 3310064 h 3970065"/>
              <a:gd name="connsiteX10" fmla="*/ 1229 w 3961229"/>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74113"/>
              <a:gd name="connsiteY0" fmla="*/ 669252 h 3970065"/>
              <a:gd name="connsiteX1" fmla="*/ 8605 w 3974113"/>
              <a:gd name="connsiteY1" fmla="*/ 15827 h 3970065"/>
              <a:gd name="connsiteX2" fmla="*/ 3301229 w 3974113"/>
              <a:gd name="connsiteY2" fmla="*/ 9252 h 3970065"/>
              <a:gd name="connsiteX3" fmla="*/ 3967830 w 3974113"/>
              <a:gd name="connsiteY3" fmla="*/ 15827 h 3970065"/>
              <a:gd name="connsiteX4" fmla="*/ 3961229 w 3974113"/>
              <a:gd name="connsiteY4" fmla="*/ 3310065 h 3970065"/>
              <a:gd name="connsiteX5" fmla="*/ 3767919 w 3974113"/>
              <a:gd name="connsiteY5" fmla="*/ 3776756 h 3970065"/>
              <a:gd name="connsiteX6" fmla="*/ 3301228 w 3974113"/>
              <a:gd name="connsiteY6" fmla="*/ 3970065 h 3970065"/>
              <a:gd name="connsiteX7" fmla="*/ 661229 w 3974113"/>
              <a:gd name="connsiteY7" fmla="*/ 3970065 h 3970065"/>
              <a:gd name="connsiteX8" fmla="*/ 194539 w 3974113"/>
              <a:gd name="connsiteY8" fmla="*/ 3776755 h 3970065"/>
              <a:gd name="connsiteX9" fmla="*/ 1230 w 3974113"/>
              <a:gd name="connsiteY9" fmla="*/ 3310064 h 3970065"/>
              <a:gd name="connsiteX10" fmla="*/ 1229 w 3974113"/>
              <a:gd name="connsiteY10" fmla="*/ 669252 h 3970065"/>
              <a:gd name="connsiteX0" fmla="*/ 1229 w 3967830"/>
              <a:gd name="connsiteY0" fmla="*/ 670075 h 3970888"/>
              <a:gd name="connsiteX1" fmla="*/ 8605 w 3967830"/>
              <a:gd name="connsiteY1" fmla="*/ 16650 h 3970888"/>
              <a:gd name="connsiteX2" fmla="*/ 3301229 w 3967830"/>
              <a:gd name="connsiteY2" fmla="*/ 10075 h 3970888"/>
              <a:gd name="connsiteX3" fmla="*/ 3967830 w 3967830"/>
              <a:gd name="connsiteY3" fmla="*/ 16650 h 3970888"/>
              <a:gd name="connsiteX4" fmla="*/ 3961229 w 3967830"/>
              <a:gd name="connsiteY4" fmla="*/ 3310888 h 3970888"/>
              <a:gd name="connsiteX5" fmla="*/ 3767919 w 3967830"/>
              <a:gd name="connsiteY5" fmla="*/ 3777579 h 3970888"/>
              <a:gd name="connsiteX6" fmla="*/ 3301228 w 3967830"/>
              <a:gd name="connsiteY6" fmla="*/ 3970888 h 3970888"/>
              <a:gd name="connsiteX7" fmla="*/ 661229 w 3967830"/>
              <a:gd name="connsiteY7" fmla="*/ 3970888 h 3970888"/>
              <a:gd name="connsiteX8" fmla="*/ 194539 w 3967830"/>
              <a:gd name="connsiteY8" fmla="*/ 3777578 h 3970888"/>
              <a:gd name="connsiteX9" fmla="*/ 1230 w 3967830"/>
              <a:gd name="connsiteY9" fmla="*/ 3310887 h 3970888"/>
              <a:gd name="connsiteX10" fmla="*/ 1229 w 3967830"/>
              <a:gd name="connsiteY10" fmla="*/ 670075 h 3970888"/>
              <a:gd name="connsiteX0" fmla="*/ 122047 w 4088648"/>
              <a:gd name="connsiteY0" fmla="*/ 670075 h 3970888"/>
              <a:gd name="connsiteX1" fmla="*/ 8484 w 4088648"/>
              <a:gd name="connsiteY1" fmla="*/ 16650 h 3970888"/>
              <a:gd name="connsiteX2" fmla="*/ 3422047 w 4088648"/>
              <a:gd name="connsiteY2" fmla="*/ 10075 h 3970888"/>
              <a:gd name="connsiteX3" fmla="*/ 4088648 w 4088648"/>
              <a:gd name="connsiteY3" fmla="*/ 16650 h 3970888"/>
              <a:gd name="connsiteX4" fmla="*/ 4082047 w 4088648"/>
              <a:gd name="connsiteY4" fmla="*/ 3310888 h 3970888"/>
              <a:gd name="connsiteX5" fmla="*/ 3888737 w 4088648"/>
              <a:gd name="connsiteY5" fmla="*/ 3777579 h 3970888"/>
              <a:gd name="connsiteX6" fmla="*/ 3422046 w 4088648"/>
              <a:gd name="connsiteY6" fmla="*/ 3970888 h 3970888"/>
              <a:gd name="connsiteX7" fmla="*/ 782047 w 4088648"/>
              <a:gd name="connsiteY7" fmla="*/ 3970888 h 3970888"/>
              <a:gd name="connsiteX8" fmla="*/ 315357 w 4088648"/>
              <a:gd name="connsiteY8" fmla="*/ 3777578 h 3970888"/>
              <a:gd name="connsiteX9" fmla="*/ 122048 w 4088648"/>
              <a:gd name="connsiteY9" fmla="*/ 3310887 h 3970888"/>
              <a:gd name="connsiteX10" fmla="*/ 122047 w 4088648"/>
              <a:gd name="connsiteY10" fmla="*/ 670075 h 3970888"/>
              <a:gd name="connsiteX0" fmla="*/ 104234 w 4070835"/>
              <a:gd name="connsiteY0" fmla="*/ 670075 h 3970888"/>
              <a:gd name="connsiteX1" fmla="*/ 8484 w 4070835"/>
              <a:gd name="connsiteY1" fmla="*/ 16650 h 3970888"/>
              <a:gd name="connsiteX2" fmla="*/ 3404234 w 4070835"/>
              <a:gd name="connsiteY2" fmla="*/ 10075 h 3970888"/>
              <a:gd name="connsiteX3" fmla="*/ 4070835 w 4070835"/>
              <a:gd name="connsiteY3" fmla="*/ 16650 h 3970888"/>
              <a:gd name="connsiteX4" fmla="*/ 4064234 w 4070835"/>
              <a:gd name="connsiteY4" fmla="*/ 3310888 h 3970888"/>
              <a:gd name="connsiteX5" fmla="*/ 3870924 w 4070835"/>
              <a:gd name="connsiteY5" fmla="*/ 3777579 h 3970888"/>
              <a:gd name="connsiteX6" fmla="*/ 3404233 w 4070835"/>
              <a:gd name="connsiteY6" fmla="*/ 3970888 h 3970888"/>
              <a:gd name="connsiteX7" fmla="*/ 764234 w 4070835"/>
              <a:gd name="connsiteY7" fmla="*/ 3970888 h 3970888"/>
              <a:gd name="connsiteX8" fmla="*/ 297544 w 4070835"/>
              <a:gd name="connsiteY8" fmla="*/ 3777578 h 3970888"/>
              <a:gd name="connsiteX9" fmla="*/ 104235 w 4070835"/>
              <a:gd name="connsiteY9" fmla="*/ 3310887 h 3970888"/>
              <a:gd name="connsiteX10" fmla="*/ 104234 w 4070835"/>
              <a:gd name="connsiteY10" fmla="*/ 670075 h 3970888"/>
              <a:gd name="connsiteX0" fmla="*/ 127985 w 4094586"/>
              <a:gd name="connsiteY0" fmla="*/ 670075 h 3970888"/>
              <a:gd name="connsiteX1" fmla="*/ 8484 w 4094586"/>
              <a:gd name="connsiteY1" fmla="*/ 16650 h 3970888"/>
              <a:gd name="connsiteX2" fmla="*/ 3427985 w 4094586"/>
              <a:gd name="connsiteY2" fmla="*/ 10075 h 3970888"/>
              <a:gd name="connsiteX3" fmla="*/ 4094586 w 4094586"/>
              <a:gd name="connsiteY3" fmla="*/ 16650 h 3970888"/>
              <a:gd name="connsiteX4" fmla="*/ 4087985 w 4094586"/>
              <a:gd name="connsiteY4" fmla="*/ 3310888 h 3970888"/>
              <a:gd name="connsiteX5" fmla="*/ 3894675 w 4094586"/>
              <a:gd name="connsiteY5" fmla="*/ 3777579 h 3970888"/>
              <a:gd name="connsiteX6" fmla="*/ 3427984 w 4094586"/>
              <a:gd name="connsiteY6" fmla="*/ 3970888 h 3970888"/>
              <a:gd name="connsiteX7" fmla="*/ 787985 w 4094586"/>
              <a:gd name="connsiteY7" fmla="*/ 3970888 h 3970888"/>
              <a:gd name="connsiteX8" fmla="*/ 321295 w 4094586"/>
              <a:gd name="connsiteY8" fmla="*/ 3777578 h 3970888"/>
              <a:gd name="connsiteX9" fmla="*/ 127986 w 4094586"/>
              <a:gd name="connsiteY9" fmla="*/ 3310887 h 3970888"/>
              <a:gd name="connsiteX10" fmla="*/ 127985 w 4094586"/>
              <a:gd name="connsiteY10" fmla="*/ 670075 h 3970888"/>
              <a:gd name="connsiteX0" fmla="*/ 668272 w 4634873"/>
              <a:gd name="connsiteY0" fmla="*/ 762329 h 4063142"/>
              <a:gd name="connsiteX1" fmla="*/ 675648 w 4634873"/>
              <a:gd name="connsiteY1" fmla="*/ 108904 h 4063142"/>
              <a:gd name="connsiteX2" fmla="*/ 548771 w 4634873"/>
              <a:gd name="connsiteY2" fmla="*/ 108904 h 4063142"/>
              <a:gd name="connsiteX3" fmla="*/ 3968272 w 4634873"/>
              <a:gd name="connsiteY3" fmla="*/ 102329 h 4063142"/>
              <a:gd name="connsiteX4" fmla="*/ 4634873 w 4634873"/>
              <a:gd name="connsiteY4" fmla="*/ 108904 h 4063142"/>
              <a:gd name="connsiteX5" fmla="*/ 4628272 w 4634873"/>
              <a:gd name="connsiteY5" fmla="*/ 3403142 h 4063142"/>
              <a:gd name="connsiteX6" fmla="*/ 4434962 w 4634873"/>
              <a:gd name="connsiteY6" fmla="*/ 3869833 h 4063142"/>
              <a:gd name="connsiteX7" fmla="*/ 3968271 w 4634873"/>
              <a:gd name="connsiteY7" fmla="*/ 4063142 h 4063142"/>
              <a:gd name="connsiteX8" fmla="*/ 1328272 w 4634873"/>
              <a:gd name="connsiteY8" fmla="*/ 4063142 h 4063142"/>
              <a:gd name="connsiteX9" fmla="*/ 861582 w 4634873"/>
              <a:gd name="connsiteY9" fmla="*/ 3869832 h 4063142"/>
              <a:gd name="connsiteX10" fmla="*/ 668273 w 4634873"/>
              <a:gd name="connsiteY10" fmla="*/ 3403141 h 4063142"/>
              <a:gd name="connsiteX11" fmla="*/ 668272 w 4634873"/>
              <a:gd name="connsiteY11" fmla="*/ 762329 h 4063142"/>
              <a:gd name="connsiteX0" fmla="*/ 668272 w 4634873"/>
              <a:gd name="connsiteY0" fmla="*/ 670075 h 3970888"/>
              <a:gd name="connsiteX1" fmla="*/ 675648 w 4634873"/>
              <a:gd name="connsiteY1" fmla="*/ 16650 h 3970888"/>
              <a:gd name="connsiteX2" fmla="*/ 548771 w 4634873"/>
              <a:gd name="connsiteY2" fmla="*/ 16650 h 3970888"/>
              <a:gd name="connsiteX3" fmla="*/ 3968272 w 4634873"/>
              <a:gd name="connsiteY3" fmla="*/ 10075 h 3970888"/>
              <a:gd name="connsiteX4" fmla="*/ 4634873 w 4634873"/>
              <a:gd name="connsiteY4" fmla="*/ 16650 h 3970888"/>
              <a:gd name="connsiteX5" fmla="*/ 4628272 w 4634873"/>
              <a:gd name="connsiteY5" fmla="*/ 3310888 h 3970888"/>
              <a:gd name="connsiteX6" fmla="*/ 4434962 w 4634873"/>
              <a:gd name="connsiteY6" fmla="*/ 3777579 h 3970888"/>
              <a:gd name="connsiteX7" fmla="*/ 3968271 w 4634873"/>
              <a:gd name="connsiteY7" fmla="*/ 3970888 h 3970888"/>
              <a:gd name="connsiteX8" fmla="*/ 1328272 w 4634873"/>
              <a:gd name="connsiteY8" fmla="*/ 3970888 h 3970888"/>
              <a:gd name="connsiteX9" fmla="*/ 861582 w 4634873"/>
              <a:gd name="connsiteY9" fmla="*/ 3777578 h 3970888"/>
              <a:gd name="connsiteX10" fmla="*/ 668273 w 4634873"/>
              <a:gd name="connsiteY10" fmla="*/ 3310887 h 3970888"/>
              <a:gd name="connsiteX11" fmla="*/ 668272 w 4634873"/>
              <a:gd name="connsiteY11" fmla="*/ 670075 h 3970888"/>
              <a:gd name="connsiteX0" fmla="*/ 668272 w 4634873"/>
              <a:gd name="connsiteY0" fmla="*/ 681087 h 3981900"/>
              <a:gd name="connsiteX1" fmla="*/ 675648 w 4634873"/>
              <a:gd name="connsiteY1" fmla="*/ 27662 h 3981900"/>
              <a:gd name="connsiteX2" fmla="*/ 548771 w 4634873"/>
              <a:gd name="connsiteY2" fmla="*/ 27662 h 3981900"/>
              <a:gd name="connsiteX3" fmla="*/ 3968272 w 4634873"/>
              <a:gd name="connsiteY3" fmla="*/ 21087 h 3981900"/>
              <a:gd name="connsiteX4" fmla="*/ 4634873 w 4634873"/>
              <a:gd name="connsiteY4" fmla="*/ 27662 h 3981900"/>
              <a:gd name="connsiteX5" fmla="*/ 4628272 w 4634873"/>
              <a:gd name="connsiteY5" fmla="*/ 3321900 h 3981900"/>
              <a:gd name="connsiteX6" fmla="*/ 4434962 w 4634873"/>
              <a:gd name="connsiteY6" fmla="*/ 3788591 h 3981900"/>
              <a:gd name="connsiteX7" fmla="*/ 3968271 w 4634873"/>
              <a:gd name="connsiteY7" fmla="*/ 3981900 h 3981900"/>
              <a:gd name="connsiteX8" fmla="*/ 1328272 w 4634873"/>
              <a:gd name="connsiteY8" fmla="*/ 3981900 h 3981900"/>
              <a:gd name="connsiteX9" fmla="*/ 861582 w 4634873"/>
              <a:gd name="connsiteY9" fmla="*/ 3788590 h 3981900"/>
              <a:gd name="connsiteX10" fmla="*/ 668273 w 4634873"/>
              <a:gd name="connsiteY10" fmla="*/ 3321899 h 3981900"/>
              <a:gd name="connsiteX11" fmla="*/ 668272 w 4634873"/>
              <a:gd name="connsiteY11" fmla="*/ 681087 h 3981900"/>
              <a:gd name="connsiteX0" fmla="*/ 668272 w 4634873"/>
              <a:gd name="connsiteY0" fmla="*/ 683477 h 3984290"/>
              <a:gd name="connsiteX1" fmla="*/ 675648 w 4634873"/>
              <a:gd name="connsiteY1" fmla="*/ 30052 h 3984290"/>
              <a:gd name="connsiteX2" fmla="*/ 548771 w 4634873"/>
              <a:gd name="connsiteY2" fmla="*/ 30052 h 3984290"/>
              <a:gd name="connsiteX3" fmla="*/ 3968272 w 4634873"/>
              <a:gd name="connsiteY3" fmla="*/ 23477 h 3984290"/>
              <a:gd name="connsiteX4" fmla="*/ 4634873 w 4634873"/>
              <a:gd name="connsiteY4" fmla="*/ 30052 h 3984290"/>
              <a:gd name="connsiteX5" fmla="*/ 4628272 w 4634873"/>
              <a:gd name="connsiteY5" fmla="*/ 3324290 h 3984290"/>
              <a:gd name="connsiteX6" fmla="*/ 4434962 w 4634873"/>
              <a:gd name="connsiteY6" fmla="*/ 3790981 h 3984290"/>
              <a:gd name="connsiteX7" fmla="*/ 3968271 w 4634873"/>
              <a:gd name="connsiteY7" fmla="*/ 3984290 h 3984290"/>
              <a:gd name="connsiteX8" fmla="*/ 1328272 w 4634873"/>
              <a:gd name="connsiteY8" fmla="*/ 3984290 h 3984290"/>
              <a:gd name="connsiteX9" fmla="*/ 861582 w 4634873"/>
              <a:gd name="connsiteY9" fmla="*/ 3790980 h 3984290"/>
              <a:gd name="connsiteX10" fmla="*/ 668273 w 4634873"/>
              <a:gd name="connsiteY10" fmla="*/ 3324289 h 3984290"/>
              <a:gd name="connsiteX11" fmla="*/ 668272 w 4634873"/>
              <a:gd name="connsiteY11" fmla="*/ 683477 h 3984290"/>
              <a:gd name="connsiteX0" fmla="*/ 18927 w 3985528"/>
              <a:gd name="connsiteY0" fmla="*/ 763425 h 4064238"/>
              <a:gd name="connsiteX1" fmla="*/ 26303 w 3985528"/>
              <a:gd name="connsiteY1" fmla="*/ 110000 h 4064238"/>
              <a:gd name="connsiteX2" fmla="*/ 3318927 w 3985528"/>
              <a:gd name="connsiteY2" fmla="*/ 103425 h 4064238"/>
              <a:gd name="connsiteX3" fmla="*/ 3985528 w 3985528"/>
              <a:gd name="connsiteY3" fmla="*/ 110000 h 4064238"/>
              <a:gd name="connsiteX4" fmla="*/ 3978927 w 3985528"/>
              <a:gd name="connsiteY4" fmla="*/ 3404238 h 4064238"/>
              <a:gd name="connsiteX5" fmla="*/ 3785617 w 3985528"/>
              <a:gd name="connsiteY5" fmla="*/ 3870929 h 4064238"/>
              <a:gd name="connsiteX6" fmla="*/ 3318926 w 3985528"/>
              <a:gd name="connsiteY6" fmla="*/ 4064238 h 4064238"/>
              <a:gd name="connsiteX7" fmla="*/ 678927 w 3985528"/>
              <a:gd name="connsiteY7" fmla="*/ 4064238 h 4064238"/>
              <a:gd name="connsiteX8" fmla="*/ 212237 w 3985528"/>
              <a:gd name="connsiteY8" fmla="*/ 3870928 h 4064238"/>
              <a:gd name="connsiteX9" fmla="*/ 18928 w 3985528"/>
              <a:gd name="connsiteY9" fmla="*/ 3404237 h 4064238"/>
              <a:gd name="connsiteX10" fmla="*/ 18927 w 3985528"/>
              <a:gd name="connsiteY10" fmla="*/ 763425 h 4064238"/>
              <a:gd name="connsiteX0" fmla="*/ 18927 w 3985528"/>
              <a:gd name="connsiteY0" fmla="*/ 1149938 h 4450751"/>
              <a:gd name="connsiteX1" fmla="*/ 26303 w 3985528"/>
              <a:gd name="connsiteY1" fmla="*/ 496513 h 4450751"/>
              <a:gd name="connsiteX2" fmla="*/ 3318927 w 3985528"/>
              <a:gd name="connsiteY2" fmla="*/ 489938 h 4450751"/>
              <a:gd name="connsiteX3" fmla="*/ 3985528 w 3985528"/>
              <a:gd name="connsiteY3" fmla="*/ 496513 h 4450751"/>
              <a:gd name="connsiteX4" fmla="*/ 3978927 w 3985528"/>
              <a:gd name="connsiteY4" fmla="*/ 3790751 h 4450751"/>
              <a:gd name="connsiteX5" fmla="*/ 3785617 w 3985528"/>
              <a:gd name="connsiteY5" fmla="*/ 4257442 h 4450751"/>
              <a:gd name="connsiteX6" fmla="*/ 3318926 w 3985528"/>
              <a:gd name="connsiteY6" fmla="*/ 4450751 h 4450751"/>
              <a:gd name="connsiteX7" fmla="*/ 678927 w 3985528"/>
              <a:gd name="connsiteY7" fmla="*/ 4450751 h 4450751"/>
              <a:gd name="connsiteX8" fmla="*/ 212237 w 3985528"/>
              <a:gd name="connsiteY8" fmla="*/ 4257441 h 4450751"/>
              <a:gd name="connsiteX9" fmla="*/ 18928 w 3985528"/>
              <a:gd name="connsiteY9" fmla="*/ 3790750 h 4450751"/>
              <a:gd name="connsiteX10" fmla="*/ 18927 w 3985528"/>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1195887 h 4496700"/>
              <a:gd name="connsiteX1" fmla="*/ 29488 w 3988713"/>
              <a:gd name="connsiteY1" fmla="*/ 542462 h 4496700"/>
              <a:gd name="connsiteX2" fmla="*/ 3322112 w 3988713"/>
              <a:gd name="connsiteY2" fmla="*/ 535887 h 4496700"/>
              <a:gd name="connsiteX3" fmla="*/ 3988713 w 3988713"/>
              <a:gd name="connsiteY3" fmla="*/ 542462 h 4496700"/>
              <a:gd name="connsiteX4" fmla="*/ 3982112 w 3988713"/>
              <a:gd name="connsiteY4" fmla="*/ 3836700 h 4496700"/>
              <a:gd name="connsiteX5" fmla="*/ 3788802 w 3988713"/>
              <a:gd name="connsiteY5" fmla="*/ 4303391 h 4496700"/>
              <a:gd name="connsiteX6" fmla="*/ 3322111 w 3988713"/>
              <a:gd name="connsiteY6" fmla="*/ 4496700 h 4496700"/>
              <a:gd name="connsiteX7" fmla="*/ 682112 w 3988713"/>
              <a:gd name="connsiteY7" fmla="*/ 4496700 h 4496700"/>
              <a:gd name="connsiteX8" fmla="*/ 215422 w 3988713"/>
              <a:gd name="connsiteY8" fmla="*/ 4303390 h 4496700"/>
              <a:gd name="connsiteX9" fmla="*/ 22113 w 3988713"/>
              <a:gd name="connsiteY9" fmla="*/ 3836699 h 4496700"/>
              <a:gd name="connsiteX10" fmla="*/ 22112 w 3988713"/>
              <a:gd name="connsiteY10" fmla="*/ 1195887 h 4496700"/>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670075 h 3970888"/>
              <a:gd name="connsiteX1" fmla="*/ 29488 w 3988713"/>
              <a:gd name="connsiteY1" fmla="*/ 16650 h 3970888"/>
              <a:gd name="connsiteX2" fmla="*/ 3322112 w 3988713"/>
              <a:gd name="connsiteY2" fmla="*/ 10075 h 3970888"/>
              <a:gd name="connsiteX3" fmla="*/ 3988713 w 3988713"/>
              <a:gd name="connsiteY3" fmla="*/ 16650 h 3970888"/>
              <a:gd name="connsiteX4" fmla="*/ 3982112 w 3988713"/>
              <a:gd name="connsiteY4" fmla="*/ 3310888 h 3970888"/>
              <a:gd name="connsiteX5" fmla="*/ 3788802 w 3988713"/>
              <a:gd name="connsiteY5" fmla="*/ 3777579 h 3970888"/>
              <a:gd name="connsiteX6" fmla="*/ 3322111 w 3988713"/>
              <a:gd name="connsiteY6" fmla="*/ 3970888 h 3970888"/>
              <a:gd name="connsiteX7" fmla="*/ 682112 w 3988713"/>
              <a:gd name="connsiteY7" fmla="*/ 3970888 h 3970888"/>
              <a:gd name="connsiteX8" fmla="*/ 215422 w 3988713"/>
              <a:gd name="connsiteY8" fmla="*/ 3777578 h 3970888"/>
              <a:gd name="connsiteX9" fmla="*/ 22113 w 3988713"/>
              <a:gd name="connsiteY9" fmla="*/ 3310887 h 3970888"/>
              <a:gd name="connsiteX10" fmla="*/ 22112 w 3988713"/>
              <a:gd name="connsiteY10" fmla="*/ 670075 h 3970888"/>
              <a:gd name="connsiteX0" fmla="*/ 22112 w 3988713"/>
              <a:gd name="connsiteY0" fmla="*/ 1202465 h 4503278"/>
              <a:gd name="connsiteX1" fmla="*/ 29488 w 3988713"/>
              <a:gd name="connsiteY1" fmla="*/ 549040 h 4503278"/>
              <a:gd name="connsiteX2" fmla="*/ 3988713 w 3988713"/>
              <a:gd name="connsiteY2" fmla="*/ 549040 h 4503278"/>
              <a:gd name="connsiteX3" fmla="*/ 3982112 w 3988713"/>
              <a:gd name="connsiteY3" fmla="*/ 3843278 h 4503278"/>
              <a:gd name="connsiteX4" fmla="*/ 3788802 w 3988713"/>
              <a:gd name="connsiteY4" fmla="*/ 4309969 h 4503278"/>
              <a:gd name="connsiteX5" fmla="*/ 3322111 w 3988713"/>
              <a:gd name="connsiteY5" fmla="*/ 4503278 h 4503278"/>
              <a:gd name="connsiteX6" fmla="*/ 682112 w 3988713"/>
              <a:gd name="connsiteY6" fmla="*/ 4503278 h 4503278"/>
              <a:gd name="connsiteX7" fmla="*/ 215422 w 3988713"/>
              <a:gd name="connsiteY7" fmla="*/ 4309968 h 4503278"/>
              <a:gd name="connsiteX8" fmla="*/ 22113 w 3988713"/>
              <a:gd name="connsiteY8" fmla="*/ 3843277 h 4503278"/>
              <a:gd name="connsiteX9" fmla="*/ 22112 w 3988713"/>
              <a:gd name="connsiteY9" fmla="*/ 1202465 h 4503278"/>
              <a:gd name="connsiteX0" fmla="*/ 22112 w 3988713"/>
              <a:gd name="connsiteY0" fmla="*/ 1510994 h 4811807"/>
              <a:gd name="connsiteX1" fmla="*/ 29488 w 3988713"/>
              <a:gd name="connsiteY1" fmla="*/ 857569 h 4811807"/>
              <a:gd name="connsiteX2" fmla="*/ 3988713 w 3988713"/>
              <a:gd name="connsiteY2" fmla="*/ 857569 h 4811807"/>
              <a:gd name="connsiteX3" fmla="*/ 3982112 w 3988713"/>
              <a:gd name="connsiteY3" fmla="*/ 4151807 h 4811807"/>
              <a:gd name="connsiteX4" fmla="*/ 3788802 w 3988713"/>
              <a:gd name="connsiteY4" fmla="*/ 4618498 h 4811807"/>
              <a:gd name="connsiteX5" fmla="*/ 3322111 w 3988713"/>
              <a:gd name="connsiteY5" fmla="*/ 4811807 h 4811807"/>
              <a:gd name="connsiteX6" fmla="*/ 682112 w 3988713"/>
              <a:gd name="connsiteY6" fmla="*/ 4811807 h 4811807"/>
              <a:gd name="connsiteX7" fmla="*/ 215422 w 3988713"/>
              <a:gd name="connsiteY7" fmla="*/ 4618497 h 4811807"/>
              <a:gd name="connsiteX8" fmla="*/ 22113 w 3988713"/>
              <a:gd name="connsiteY8" fmla="*/ 4151806 h 4811807"/>
              <a:gd name="connsiteX9" fmla="*/ 22112 w 3988713"/>
              <a:gd name="connsiteY9" fmla="*/ 1510994 h 4811807"/>
              <a:gd name="connsiteX0" fmla="*/ 22112 w 3988713"/>
              <a:gd name="connsiteY0" fmla="*/ 653425 h 3954238"/>
              <a:gd name="connsiteX1" fmla="*/ 29488 w 3988713"/>
              <a:gd name="connsiteY1" fmla="*/ 0 h 3954238"/>
              <a:gd name="connsiteX2" fmla="*/ 3988713 w 3988713"/>
              <a:gd name="connsiteY2" fmla="*/ 0 h 3954238"/>
              <a:gd name="connsiteX3" fmla="*/ 3982112 w 3988713"/>
              <a:gd name="connsiteY3" fmla="*/ 3294238 h 3954238"/>
              <a:gd name="connsiteX4" fmla="*/ 3788802 w 3988713"/>
              <a:gd name="connsiteY4" fmla="*/ 3760929 h 3954238"/>
              <a:gd name="connsiteX5" fmla="*/ 3322111 w 3988713"/>
              <a:gd name="connsiteY5" fmla="*/ 3954238 h 3954238"/>
              <a:gd name="connsiteX6" fmla="*/ 682112 w 3988713"/>
              <a:gd name="connsiteY6" fmla="*/ 3954238 h 3954238"/>
              <a:gd name="connsiteX7" fmla="*/ 215422 w 3988713"/>
              <a:gd name="connsiteY7" fmla="*/ 3760928 h 3954238"/>
              <a:gd name="connsiteX8" fmla="*/ 22113 w 3988713"/>
              <a:gd name="connsiteY8" fmla="*/ 3294237 h 3954238"/>
              <a:gd name="connsiteX9" fmla="*/ 22112 w 3988713"/>
              <a:gd name="connsiteY9" fmla="*/ 653425 h 3954238"/>
              <a:gd name="connsiteX0" fmla="*/ 0 w 3966601"/>
              <a:gd name="connsiteY0" fmla="*/ 653425 h 3954238"/>
              <a:gd name="connsiteX1" fmla="*/ 7376 w 3966601"/>
              <a:gd name="connsiteY1" fmla="*/ 0 h 3954238"/>
              <a:gd name="connsiteX2" fmla="*/ 3966601 w 3966601"/>
              <a:gd name="connsiteY2" fmla="*/ 0 h 3954238"/>
              <a:gd name="connsiteX3" fmla="*/ 3960000 w 3966601"/>
              <a:gd name="connsiteY3" fmla="*/ 3294238 h 3954238"/>
              <a:gd name="connsiteX4" fmla="*/ 3766690 w 3966601"/>
              <a:gd name="connsiteY4" fmla="*/ 3760929 h 3954238"/>
              <a:gd name="connsiteX5" fmla="*/ 3299999 w 3966601"/>
              <a:gd name="connsiteY5" fmla="*/ 3954238 h 3954238"/>
              <a:gd name="connsiteX6" fmla="*/ 660000 w 3966601"/>
              <a:gd name="connsiteY6" fmla="*/ 3954238 h 3954238"/>
              <a:gd name="connsiteX7" fmla="*/ 193310 w 3966601"/>
              <a:gd name="connsiteY7" fmla="*/ 3760928 h 3954238"/>
              <a:gd name="connsiteX8" fmla="*/ 1 w 3966601"/>
              <a:gd name="connsiteY8" fmla="*/ 3294237 h 3954238"/>
              <a:gd name="connsiteX9" fmla="*/ 0 w 3966601"/>
              <a:gd name="connsiteY9" fmla="*/ 653425 h 3954238"/>
              <a:gd name="connsiteX0" fmla="*/ 653725 w 4620325"/>
              <a:gd name="connsiteY0" fmla="*/ 3294237 h 3954238"/>
              <a:gd name="connsiteX1" fmla="*/ 661100 w 4620325"/>
              <a:gd name="connsiteY1" fmla="*/ 0 h 3954238"/>
              <a:gd name="connsiteX2" fmla="*/ 4620325 w 4620325"/>
              <a:gd name="connsiteY2" fmla="*/ 0 h 3954238"/>
              <a:gd name="connsiteX3" fmla="*/ 4613724 w 4620325"/>
              <a:gd name="connsiteY3" fmla="*/ 3294238 h 3954238"/>
              <a:gd name="connsiteX4" fmla="*/ 4420414 w 4620325"/>
              <a:gd name="connsiteY4" fmla="*/ 3760929 h 3954238"/>
              <a:gd name="connsiteX5" fmla="*/ 3953723 w 4620325"/>
              <a:gd name="connsiteY5" fmla="*/ 3954238 h 3954238"/>
              <a:gd name="connsiteX6" fmla="*/ 1313724 w 4620325"/>
              <a:gd name="connsiteY6" fmla="*/ 3954238 h 3954238"/>
              <a:gd name="connsiteX7" fmla="*/ 847034 w 4620325"/>
              <a:gd name="connsiteY7" fmla="*/ 3760928 h 3954238"/>
              <a:gd name="connsiteX8" fmla="*/ 653725 w 4620325"/>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766689 w 3966600"/>
              <a:gd name="connsiteY4" fmla="*/ 3760929 h 3954238"/>
              <a:gd name="connsiteX5" fmla="*/ 3299998 w 3966600"/>
              <a:gd name="connsiteY5" fmla="*/ 3954238 h 3954238"/>
              <a:gd name="connsiteX6" fmla="*/ 659999 w 3966600"/>
              <a:gd name="connsiteY6" fmla="*/ 3954238 h 3954238"/>
              <a:gd name="connsiteX7" fmla="*/ 193309 w 3966600"/>
              <a:gd name="connsiteY7" fmla="*/ 3760928 h 3954238"/>
              <a:gd name="connsiteX8" fmla="*/ 0 w 3966600"/>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3299998 w 3966600"/>
              <a:gd name="connsiteY4" fmla="*/ 3954238 h 3960813"/>
              <a:gd name="connsiteX5" fmla="*/ 659999 w 3966600"/>
              <a:gd name="connsiteY5" fmla="*/ 3954238 h 3960813"/>
              <a:gd name="connsiteX6" fmla="*/ 193309 w 3966600"/>
              <a:gd name="connsiteY6" fmla="*/ 3760928 h 3960813"/>
              <a:gd name="connsiteX7" fmla="*/ 0 w 3966600"/>
              <a:gd name="connsiteY7" fmla="*/ 3294237 h 3960813"/>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659999 w 3966600"/>
              <a:gd name="connsiteY4" fmla="*/ 3954238 h 3960813"/>
              <a:gd name="connsiteX5" fmla="*/ 193309 w 3966600"/>
              <a:gd name="connsiteY5" fmla="*/ 3760928 h 3960813"/>
              <a:gd name="connsiteX6" fmla="*/ 0 w 3966600"/>
              <a:gd name="connsiteY6" fmla="*/ 3294237 h 39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600" h="3960813">
                <a:moveTo>
                  <a:pt x="0" y="3294237"/>
                </a:moveTo>
                <a:cubicBezTo>
                  <a:pt x="2458" y="2196158"/>
                  <a:pt x="4917" y="1098079"/>
                  <a:pt x="7375" y="0"/>
                </a:cubicBezTo>
                <a:lnTo>
                  <a:pt x="3966600" y="0"/>
                </a:lnTo>
                <a:lnTo>
                  <a:pt x="3966600" y="3960813"/>
                </a:lnTo>
                <a:lnTo>
                  <a:pt x="659999" y="3954238"/>
                </a:lnTo>
                <a:cubicBezTo>
                  <a:pt x="484956" y="3954238"/>
                  <a:pt x="317082" y="3884702"/>
                  <a:pt x="193309" y="3760928"/>
                </a:cubicBezTo>
                <a:cubicBezTo>
                  <a:pt x="69535" y="3637154"/>
                  <a:pt x="0" y="3469280"/>
                  <a:pt x="0" y="3294237"/>
                </a:cubicBezTo>
                <a:close/>
              </a:path>
            </a:pathLst>
          </a:custGeom>
        </p:spPr>
        <p:txBody>
          <a:bodyPr/>
          <a:lstStyle>
            <a:lvl1pPr marL="0" indent="0">
              <a:lnSpc>
                <a:spcPts val="2300"/>
              </a:lnSpc>
              <a:spcBef>
                <a:spcPts val="0"/>
              </a:spcBef>
              <a:buNone/>
              <a:defRPr lang="en-US" sz="2000" kern="1200" dirty="0" smtClean="0">
                <a:solidFill>
                  <a:srgbClr val="5D5F66"/>
                </a:solidFill>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238395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TableHeading/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8" name="Text Placeholder 7"/>
          <p:cNvSpPr>
            <a:spLocks noGrp="1"/>
          </p:cNvSpPr>
          <p:nvPr>
            <p:ph type="body" sz="quarter" idx="13" hasCustomPrompt="1"/>
          </p:nvPr>
        </p:nvSpPr>
        <p:spPr>
          <a:xfrm>
            <a:off x="720000" y="1800000"/>
            <a:ext cx="7920037" cy="404864"/>
          </a:xfrm>
        </p:spPr>
        <p:txBody>
          <a:bodyPr>
            <a:normAutofit/>
          </a:bodyPr>
          <a:lstStyle>
            <a:lvl1pPr marL="0" indent="0">
              <a:lnSpc>
                <a:spcPts val="2300"/>
              </a:lnSpc>
              <a:spcBef>
                <a:spcPts val="0"/>
              </a:spcBef>
              <a:buNone/>
              <a:defRPr sz="2000" b="1">
                <a:solidFill>
                  <a:schemeClr val="bg2"/>
                </a:solidFill>
              </a:defRPr>
            </a:lvl1pPr>
            <a:lvl2pPr>
              <a:buNone/>
              <a:defRPr/>
            </a:lvl2pPr>
            <a:lvl3pPr>
              <a:buNone/>
              <a:defRPr/>
            </a:lvl3pPr>
            <a:lvl4pPr>
              <a:buNone/>
              <a:defRPr/>
            </a:lvl4pPr>
            <a:lvl5pPr>
              <a:buNone/>
              <a:defRPr/>
            </a:lvl5pPr>
          </a:lstStyle>
          <a:p>
            <a:pPr lvl="0"/>
            <a:r>
              <a:rPr lang="en-US" dirty="0" smtClean="0"/>
              <a:t>Click to edit Master table text heading styles</a:t>
            </a:r>
          </a:p>
        </p:txBody>
      </p:sp>
      <p:sp>
        <p:nvSpPr>
          <p:cNvPr id="5" name="Table Placeholder 4"/>
          <p:cNvSpPr>
            <a:spLocks noGrp="1"/>
          </p:cNvSpPr>
          <p:nvPr>
            <p:ph type="tbl" sz="quarter" idx="14"/>
          </p:nvPr>
        </p:nvSpPr>
        <p:spPr>
          <a:xfrm>
            <a:off x="720000" y="2376000"/>
            <a:ext cx="7920037" cy="3095625"/>
          </a:xfrm>
        </p:spPr>
        <p:txBody>
          <a:bodyPr>
            <a:normAutofit/>
          </a:bodyPr>
          <a:lstStyle>
            <a:lvl1pPr>
              <a:buNone/>
              <a:defRPr sz="2000"/>
            </a:lvl1pPr>
          </a:lstStyle>
          <a:p>
            <a:endParaRPr lang="en-IE" dirty="0"/>
          </a:p>
        </p:txBody>
      </p:sp>
      <p:sp>
        <p:nvSpPr>
          <p:cNvPr id="7" name="Text Placeholder 6"/>
          <p:cNvSpPr>
            <a:spLocks noGrp="1"/>
          </p:cNvSpPr>
          <p:nvPr>
            <p:ph type="body" sz="quarter" idx="15" hasCustomPrompt="1"/>
          </p:nvPr>
        </p:nvSpPr>
        <p:spPr>
          <a:xfrm>
            <a:off x="720000" y="5616000"/>
            <a:ext cx="7920037" cy="287337"/>
          </a:xfrm>
        </p:spPr>
        <p:txBody>
          <a:bodyPr>
            <a:noAutofit/>
          </a:bodyPr>
          <a:lstStyle>
            <a:lvl1pPr>
              <a:buNone/>
              <a:defRPr sz="1400" i="1">
                <a:solidFill>
                  <a:srgbClr val="5D5F66"/>
                </a:solidFill>
                <a:latin typeface="Georgia" pitchFamily="18" charset="0"/>
              </a:defRPr>
            </a:lvl1pPr>
            <a:lvl2pPr>
              <a:defRPr>
                <a:solidFill>
                  <a:srgbClr val="5D5F66"/>
                </a:solidFill>
              </a:defRPr>
            </a:lvl2pPr>
            <a:lvl3pPr>
              <a:defRPr>
                <a:solidFill>
                  <a:srgbClr val="5D5F66"/>
                </a:solidFill>
              </a:defRPr>
            </a:lvl3pPr>
            <a:lvl4pPr>
              <a:defRPr>
                <a:solidFill>
                  <a:srgbClr val="5D5F66"/>
                </a:solidFill>
              </a:defRPr>
            </a:lvl4pPr>
            <a:lvl5pPr>
              <a:defRPr>
                <a:solidFill>
                  <a:srgbClr val="5D5F66"/>
                </a:solidFill>
              </a:defRPr>
            </a:lvl5pPr>
          </a:lstStyle>
          <a:p>
            <a:pPr lvl="0"/>
            <a:r>
              <a:rPr lang="en-US" dirty="0" smtClean="0"/>
              <a:t>Click to edit Master table/diagram credit styles</a:t>
            </a:r>
          </a:p>
        </p:txBody>
      </p:sp>
    </p:spTree>
    <p:extLst>
      <p:ext uri="{BB962C8B-B14F-4D97-AF65-F5344CB8AC3E}">
        <p14:creationId xmlns:p14="http://schemas.microsoft.com/office/powerpoint/2010/main" val="288009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373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d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3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andar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10" name="Content Placeholder 2"/>
          <p:cNvSpPr>
            <a:spLocks noGrp="1"/>
          </p:cNvSpPr>
          <p:nvPr>
            <p:ph sz="half" idx="1"/>
          </p:nvPr>
        </p:nvSpPr>
        <p:spPr>
          <a:xfrm>
            <a:off x="457200" y="1600200"/>
            <a:ext cx="8147248" cy="4571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sz="3200"/>
            </a:lvl1pPr>
          </a:lstStyle>
          <a:p>
            <a:pPr>
              <a:defRPr/>
            </a:pPr>
            <a:fld id="{765ACA63-CF7C-4D26-96E6-7EBBDC93B1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7224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59C2E2-1E18-F343-9DAC-441FF30D20E6}" type="datetimeFigureOut">
              <a:rPr lang="en-US" smtClean="0">
                <a:solidFill>
                  <a:prstClr val="white"/>
                </a:solidFill>
              </a:rPr>
              <a:pPr/>
              <a:t>1/11/2017</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877D7-6EE5-9B4F-8BA7-CB84973FA32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5306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age (No Logo or Background)">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white"/>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517D9C-6699-4910-B07B-7046143B878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023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ga-I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ga-I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ga-I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ga-I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ga-I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1/11/2017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648000"/>
            <a:ext cx="7920000" cy="648000"/>
          </a:xfrm>
          <a:prstGeom prst="rect">
            <a:avLst/>
          </a:prstGeom>
        </p:spPr>
        <p:txBody>
          <a:bodyPr vert="horz" lIns="91440" tIns="45720" rIns="91440" bIns="45720" rtlCol="0" anchor="ctr">
            <a:no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20000" y="1799999"/>
            <a:ext cx="7920000" cy="37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679540174"/>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spcBef>
          <a:spcPct val="0"/>
        </a:spcBef>
        <a:buNone/>
        <a:defRPr sz="38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rgbClr val="5D5F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D5F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D5F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D5F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D5F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chart" Target="../charts/chart5.xml"/><Relationship Id="rId5" Type="http://schemas.openxmlformats.org/officeDocument/2006/relationships/chart" Target="../charts/char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259" y="1318161"/>
            <a:ext cx="8668987" cy="1959429"/>
          </a:xfrm>
        </p:spPr>
        <p:txBody>
          <a:bodyPr/>
          <a:lstStyle/>
          <a:p>
            <a:r>
              <a:rPr lang="en-GB" dirty="0" smtClean="0"/>
              <a:t>Problem alcohol use in the Irish population: review of current data</a:t>
            </a:r>
            <a:endParaRPr lang="en-IE" dirty="0"/>
          </a:p>
        </p:txBody>
      </p:sp>
      <p:sp>
        <p:nvSpPr>
          <p:cNvPr id="3" name="Subtitle 2"/>
          <p:cNvSpPr>
            <a:spLocks noGrp="1"/>
          </p:cNvSpPr>
          <p:nvPr>
            <p:ph type="subTitle" idx="1"/>
          </p:nvPr>
        </p:nvSpPr>
        <p:spPr>
          <a:xfrm>
            <a:off x="557486" y="3277589"/>
            <a:ext cx="6480000" cy="2018806"/>
          </a:xfrm>
        </p:spPr>
        <p:txBody>
          <a:bodyPr>
            <a:normAutofit/>
          </a:bodyPr>
          <a:lstStyle/>
          <a:p>
            <a:r>
              <a:rPr lang="en-IE" sz="2800" b="1" dirty="0" smtClean="0"/>
              <a:t>Suzi Lyons</a:t>
            </a:r>
          </a:p>
          <a:p>
            <a:r>
              <a:rPr lang="en-IE" sz="2800" b="1" dirty="0" smtClean="0"/>
              <a:t>Deirdre Mongan</a:t>
            </a:r>
            <a:endParaRPr lang="en-IE" sz="2800" b="1" dirty="0"/>
          </a:p>
          <a:p>
            <a:r>
              <a:rPr lang="en-IE" sz="2800" b="1" dirty="0"/>
              <a:t>Jean Long</a:t>
            </a:r>
          </a:p>
          <a:p>
            <a:endParaRPr lang="en-IE" dirty="0"/>
          </a:p>
        </p:txBody>
      </p:sp>
    </p:spTree>
    <p:extLst>
      <p:ext uri="{BB962C8B-B14F-4D97-AF65-F5344CB8AC3E}">
        <p14:creationId xmlns:p14="http://schemas.microsoft.com/office/powerpoint/2010/main" val="122943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552999"/>
            <a:ext cx="8117485" cy="648000"/>
          </a:xfrm>
        </p:spPr>
        <p:txBody>
          <a:bodyPr/>
          <a:lstStyle/>
          <a:p>
            <a:r>
              <a:rPr lang="en-IE" dirty="0" smtClean="0">
                <a:latin typeface="+mn-lt"/>
              </a:rPr>
              <a:t/>
            </a:r>
            <a:br>
              <a:rPr lang="en-IE" dirty="0" smtClean="0">
                <a:latin typeface="+mn-lt"/>
              </a:rPr>
            </a:br>
            <a:r>
              <a:rPr lang="en-IE" dirty="0" smtClean="0">
                <a:latin typeface="+mn-lt"/>
              </a:rPr>
              <a:t>National </a:t>
            </a:r>
            <a:r>
              <a:rPr lang="en-IE" dirty="0">
                <a:latin typeface="+mn-lt"/>
              </a:rPr>
              <a:t>Alcohol Diary </a:t>
            </a:r>
            <a:r>
              <a:rPr lang="en-IE" dirty="0" smtClean="0">
                <a:latin typeface="+mn-lt"/>
              </a:rPr>
              <a:t>Survey 2013</a:t>
            </a:r>
            <a:r>
              <a:rPr lang="en-IE" sz="4000" dirty="0">
                <a:solidFill>
                  <a:schemeClr val="bg1"/>
                </a:solidFill>
              </a:rPr>
              <a:t/>
            </a:r>
            <a:br>
              <a:rPr lang="en-IE" sz="4000" dirty="0">
                <a:solidFill>
                  <a:schemeClr val="bg1"/>
                </a:solidFill>
              </a:rPr>
            </a:br>
            <a:endParaRPr lang="en-IE" dirty="0">
              <a:latin typeface="+mn-lt"/>
            </a:endParaRPr>
          </a:p>
        </p:txBody>
      </p:sp>
      <p:sp>
        <p:nvSpPr>
          <p:cNvPr id="4" name="Text Placeholder 3"/>
          <p:cNvSpPr>
            <a:spLocks noGrp="1"/>
          </p:cNvSpPr>
          <p:nvPr>
            <p:ph type="body" sz="quarter" idx="13"/>
          </p:nvPr>
        </p:nvSpPr>
        <p:spPr>
          <a:xfrm>
            <a:off x="522514" y="1460665"/>
            <a:ext cx="8621486" cy="4476996"/>
          </a:xfrm>
        </p:spPr>
        <p:txBody>
          <a:bodyPr>
            <a:normAutofit/>
          </a:bodyPr>
          <a:lstStyle/>
          <a:p>
            <a:pPr marL="177800" indent="-177800">
              <a:lnSpc>
                <a:spcPct val="114000"/>
              </a:lnSpc>
              <a:spcAft>
                <a:spcPts val="600"/>
              </a:spcAft>
              <a:buClr>
                <a:srgbClr val="000099"/>
              </a:buClr>
              <a:buFont typeface="Arial" panose="020B0604020202020204" pitchFamily="34" charset="0"/>
              <a:buChar char="•"/>
            </a:pPr>
            <a:r>
              <a:rPr lang="en-IE" sz="2400" dirty="0" smtClean="0">
                <a:solidFill>
                  <a:schemeClr val="bg1"/>
                </a:solidFill>
              </a:rPr>
              <a:t>Harmful drinking patterns the norm in Ireland</a:t>
            </a:r>
          </a:p>
          <a:p>
            <a:pPr marL="920750" lvl="1" indent="-177800">
              <a:lnSpc>
                <a:spcPct val="114000"/>
              </a:lnSpc>
              <a:buClr>
                <a:srgbClr val="000099"/>
              </a:buClr>
              <a:buFont typeface="Arial" panose="020B0604020202020204" pitchFamily="34" charset="0"/>
              <a:buChar char="•"/>
            </a:pPr>
            <a:r>
              <a:rPr lang="en-IE" sz="2000" dirty="0" smtClean="0">
                <a:solidFill>
                  <a:schemeClr val="bg1"/>
                </a:solidFill>
              </a:rPr>
              <a:t>At least 75% of all alcohol consumed as part of a binge drinking session</a:t>
            </a:r>
          </a:p>
          <a:p>
            <a:pPr marL="920750" lvl="1" indent="-177800">
              <a:lnSpc>
                <a:spcPct val="114000"/>
              </a:lnSpc>
              <a:buClr>
                <a:srgbClr val="000099"/>
              </a:buClr>
              <a:buFont typeface="Arial" panose="020B0604020202020204" pitchFamily="34" charset="0"/>
              <a:buChar char="•"/>
            </a:pPr>
            <a:r>
              <a:rPr lang="en-IE" sz="2000" dirty="0" smtClean="0">
                <a:solidFill>
                  <a:schemeClr val="bg1"/>
                </a:solidFill>
              </a:rPr>
              <a:t>54% classified as harmful drinkers using World Health Organization AUDIT-C</a:t>
            </a:r>
          </a:p>
          <a:p>
            <a:pPr marL="920750" lvl="1" indent="-177800">
              <a:lnSpc>
                <a:spcPct val="114000"/>
              </a:lnSpc>
              <a:spcAft>
                <a:spcPts val="1200"/>
              </a:spcAft>
              <a:buClr>
                <a:srgbClr val="000099"/>
              </a:buClr>
              <a:buFont typeface="Arial" panose="020B0604020202020204" pitchFamily="34" charset="0"/>
              <a:buChar char="•"/>
            </a:pPr>
            <a:r>
              <a:rPr lang="en-IE" sz="2000" dirty="0" smtClean="0">
                <a:solidFill>
                  <a:schemeClr val="bg1"/>
                </a:solidFill>
              </a:rPr>
              <a:t>7% classified as dependent drinkers</a:t>
            </a:r>
          </a:p>
          <a:p>
            <a:pPr marL="177800" indent="-177800">
              <a:lnSpc>
                <a:spcPct val="114000"/>
              </a:lnSpc>
              <a:buClr>
                <a:srgbClr val="000099"/>
              </a:buClr>
              <a:buFont typeface="Arial" panose="020B0604020202020204" pitchFamily="34" charset="0"/>
              <a:buChar char="•"/>
            </a:pPr>
            <a:r>
              <a:rPr lang="en-IE" sz="2400" dirty="0" smtClean="0">
                <a:solidFill>
                  <a:schemeClr val="bg1"/>
                </a:solidFill>
              </a:rPr>
              <a:t>Those aged 18-24 years most likely to have a harmful drinking pattern</a:t>
            </a:r>
            <a:endParaRPr lang="en-IE" sz="2400" dirty="0">
              <a:solidFill>
                <a:schemeClr val="bg1"/>
              </a:solidFill>
            </a:endParaRPr>
          </a:p>
        </p:txBody>
      </p:sp>
    </p:spTree>
    <p:extLst>
      <p:ext uri="{BB962C8B-B14F-4D97-AF65-F5344CB8AC3E}">
        <p14:creationId xmlns:p14="http://schemas.microsoft.com/office/powerpoint/2010/main" val="1808703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9" name="Content Placeholder 8"/>
          <p:cNvSpPr>
            <a:spLocks noGrp="1"/>
          </p:cNvSpPr>
          <p:nvPr>
            <p:ph type="body" sz="quarter" idx="13"/>
          </p:nvPr>
        </p:nvSpPr>
        <p:spPr/>
        <p:txBody>
          <a:bodyPr/>
          <a:lstStyle/>
          <a:p>
            <a:endParaRPr lang="en-GB" dirty="0" smtClean="0"/>
          </a:p>
          <a:p>
            <a:endParaRPr lang="en-GB" dirty="0"/>
          </a:p>
          <a:p>
            <a:endParaRPr lang="en-GB" dirty="0" smtClean="0"/>
          </a:p>
          <a:p>
            <a:endParaRPr lang="en-GB" dirty="0"/>
          </a:p>
          <a:p>
            <a:pPr marL="0" indent="0">
              <a:spcBef>
                <a:spcPct val="0"/>
              </a:spcBef>
              <a:buNone/>
            </a:pPr>
            <a:r>
              <a:rPr lang="en-GB" sz="3600" b="1" dirty="0" smtClean="0">
                <a:solidFill>
                  <a:srgbClr val="0000BE"/>
                </a:solidFill>
                <a:latin typeface="+mj-lt"/>
                <a:ea typeface="+mj-ea"/>
                <a:cs typeface="+mj-cs"/>
              </a:rPr>
              <a:t>Alcohol-related harm</a:t>
            </a:r>
            <a:endParaRPr lang="en-GB" sz="3600" b="1" dirty="0">
              <a:solidFill>
                <a:srgbClr val="0000BE"/>
              </a:solidFill>
              <a:latin typeface="+mj-lt"/>
              <a:ea typeface="+mj-ea"/>
              <a:cs typeface="+mj-cs"/>
            </a:endParaRPr>
          </a:p>
        </p:txBody>
      </p:sp>
    </p:spTree>
    <p:extLst>
      <p:ext uri="{BB962C8B-B14F-4D97-AF65-F5344CB8AC3E}">
        <p14:creationId xmlns:p14="http://schemas.microsoft.com/office/powerpoint/2010/main" val="408831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t>Alcohol consumption, harm and consequences</a:t>
            </a:r>
            <a:endParaRPr lang="en-GB" sz="3200" dirty="0"/>
          </a:p>
        </p:txBody>
      </p:sp>
      <p:sp>
        <p:nvSpPr>
          <p:cNvPr id="5" name="Text Placeholder 4"/>
          <p:cNvSpPr>
            <a:spLocks noGrp="1"/>
          </p:cNvSpPr>
          <p:nvPr>
            <p:ph type="body" sz="quarter" idx="13"/>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97" y="1776413"/>
            <a:ext cx="7442421" cy="399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54309" y="5772647"/>
            <a:ext cx="2663687" cy="276999"/>
          </a:xfrm>
          <a:prstGeom prst="rect">
            <a:avLst/>
          </a:prstGeom>
          <a:noFill/>
        </p:spPr>
        <p:txBody>
          <a:bodyPr wrap="square" rtlCol="0">
            <a:spAutoFit/>
          </a:bodyPr>
          <a:lstStyle/>
          <a:p>
            <a:r>
              <a:rPr lang="en-GB" sz="1200" dirty="0" smtClean="0">
                <a:solidFill>
                  <a:prstClr val="white">
                    <a:lumMod val="50000"/>
                  </a:prstClr>
                </a:solidFill>
              </a:rPr>
              <a:t>Source Mongan and Long 2016 </a:t>
            </a:r>
            <a:endParaRPr lang="en-GB" sz="1200" dirty="0">
              <a:solidFill>
                <a:prstClr val="white">
                  <a:lumMod val="50000"/>
                </a:prstClr>
              </a:solidFill>
            </a:endParaRPr>
          </a:p>
        </p:txBody>
      </p:sp>
    </p:spTree>
    <p:extLst>
      <p:ext uri="{BB962C8B-B14F-4D97-AF65-F5344CB8AC3E}">
        <p14:creationId xmlns:p14="http://schemas.microsoft.com/office/powerpoint/2010/main" val="2665383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9" name="Content Placeholder 8"/>
          <p:cNvSpPr>
            <a:spLocks noGrp="1"/>
          </p:cNvSpPr>
          <p:nvPr>
            <p:ph type="body" sz="quarter" idx="13"/>
          </p:nvPr>
        </p:nvSpPr>
        <p:spPr/>
        <p:txBody>
          <a:bodyPr/>
          <a:lstStyle/>
          <a:p>
            <a:endParaRPr lang="en-GB" dirty="0" smtClean="0"/>
          </a:p>
          <a:p>
            <a:endParaRPr lang="en-GB" dirty="0"/>
          </a:p>
          <a:p>
            <a:endParaRPr lang="en-GB" dirty="0" smtClean="0"/>
          </a:p>
          <a:p>
            <a:endParaRPr lang="en-GB" dirty="0"/>
          </a:p>
          <a:p>
            <a:pPr marL="0" indent="0">
              <a:spcBef>
                <a:spcPct val="0"/>
              </a:spcBef>
              <a:buNone/>
            </a:pPr>
            <a:r>
              <a:rPr lang="en-GB" sz="3600" b="1" dirty="0" smtClean="0">
                <a:solidFill>
                  <a:srgbClr val="0000BE"/>
                </a:solidFill>
                <a:latin typeface="+mj-lt"/>
                <a:ea typeface="+mj-ea"/>
                <a:cs typeface="+mj-cs"/>
              </a:rPr>
              <a:t>Alcohol treatment data</a:t>
            </a:r>
            <a:endParaRPr lang="en-GB" sz="3600" b="1" dirty="0">
              <a:solidFill>
                <a:srgbClr val="0000BE"/>
              </a:solidFill>
              <a:latin typeface="+mj-lt"/>
              <a:ea typeface="+mj-ea"/>
              <a:cs typeface="+mj-cs"/>
            </a:endParaRPr>
          </a:p>
        </p:txBody>
      </p:sp>
    </p:spTree>
    <p:extLst>
      <p:ext uri="{BB962C8B-B14F-4D97-AF65-F5344CB8AC3E}">
        <p14:creationId xmlns:p14="http://schemas.microsoft.com/office/powerpoint/2010/main" val="3056047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lnSpc>
                <a:spcPct val="80000"/>
              </a:lnSpc>
            </a:pPr>
            <a:r>
              <a:rPr lang="en-GB" sz="2600" b="1" dirty="0" smtClean="0">
                <a:solidFill>
                  <a:srgbClr val="0000BE"/>
                </a:solidFill>
              </a:rPr>
              <a:t>National trends in treated problem alcohol and other drug use, NDTRS 2008 to 2014</a:t>
            </a:r>
            <a:endParaRPr lang="en-GB" sz="2600" b="1" dirty="0">
              <a:solidFill>
                <a:srgbClr val="0000BE"/>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646885"/>
              </p:ext>
            </p:extLst>
          </p:nvPr>
        </p:nvGraphicFramePr>
        <p:xfrm>
          <a:off x="457200" y="1600201"/>
          <a:ext cx="8229600" cy="41378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5062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Lyons\AppData\Local\Microsoft\Windows\Temporary Internet Files\Content.IE5\ALZSLWJJ\7005385218_82030a6dd2_z[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732"/>
          <a:stretch/>
        </p:blipFill>
        <p:spPr bwMode="auto">
          <a:xfrm>
            <a:off x="1627820" y="1019804"/>
            <a:ext cx="461627" cy="825020"/>
          </a:xfrm>
          <a:prstGeom prst="rect">
            <a:avLst/>
          </a:prstGeom>
          <a:solidFill>
            <a:srgbClr val="FFFF00"/>
          </a:solidFill>
          <a:extLst/>
        </p:spPr>
      </p:pic>
      <p:sp>
        <p:nvSpPr>
          <p:cNvPr id="11" name="TextBox 10"/>
          <p:cNvSpPr txBox="1"/>
          <p:nvPr/>
        </p:nvSpPr>
        <p:spPr>
          <a:xfrm>
            <a:off x="4154528" y="1136938"/>
            <a:ext cx="2556009" cy="707886"/>
          </a:xfrm>
          <a:prstGeom prst="rect">
            <a:avLst/>
          </a:prstGeom>
          <a:noFill/>
        </p:spPr>
        <p:txBody>
          <a:bodyPr wrap="square" rtlCol="0">
            <a:spAutoFit/>
          </a:bodyPr>
          <a:lstStyle/>
          <a:p>
            <a:r>
              <a:rPr lang="en-GB" sz="2000" dirty="0">
                <a:solidFill>
                  <a:prstClr val="black"/>
                </a:solidFill>
              </a:rPr>
              <a:t>Median age in treatment</a:t>
            </a:r>
          </a:p>
        </p:txBody>
      </p:sp>
      <p:sp>
        <p:nvSpPr>
          <p:cNvPr id="12" name="TextBox 11"/>
          <p:cNvSpPr txBox="1"/>
          <p:nvPr/>
        </p:nvSpPr>
        <p:spPr>
          <a:xfrm>
            <a:off x="6144426" y="1260048"/>
            <a:ext cx="1855188" cy="461665"/>
          </a:xfrm>
          <a:prstGeom prst="rect">
            <a:avLst/>
          </a:prstGeom>
          <a:noFill/>
        </p:spPr>
        <p:txBody>
          <a:bodyPr wrap="none" rtlCol="0">
            <a:spAutoFit/>
          </a:bodyPr>
          <a:lstStyle/>
          <a:p>
            <a:r>
              <a:rPr lang="en-GB" sz="2400" b="1" dirty="0" smtClean="0">
                <a:solidFill>
                  <a:srgbClr val="FFED00">
                    <a:lumMod val="75000"/>
                  </a:srgbClr>
                </a:solidFill>
              </a:rPr>
              <a:t>40 (20 to 63)</a:t>
            </a:r>
            <a:r>
              <a:rPr lang="en-GB" sz="2400" dirty="0" smtClean="0">
                <a:solidFill>
                  <a:prstClr val="white"/>
                </a:solidFill>
              </a:rPr>
              <a:t> </a:t>
            </a:r>
            <a:endParaRPr lang="en-GB" sz="2400" dirty="0">
              <a:solidFill>
                <a:prstClr val="white"/>
              </a:solidFill>
            </a:endParaRPr>
          </a:p>
        </p:txBody>
      </p:sp>
      <p:sp>
        <p:nvSpPr>
          <p:cNvPr id="15" name="TextBox 14"/>
          <p:cNvSpPr txBox="1"/>
          <p:nvPr/>
        </p:nvSpPr>
        <p:spPr>
          <a:xfrm>
            <a:off x="4154527" y="1929026"/>
            <a:ext cx="2440917" cy="707886"/>
          </a:xfrm>
          <a:prstGeom prst="rect">
            <a:avLst/>
          </a:prstGeom>
          <a:noFill/>
        </p:spPr>
        <p:txBody>
          <a:bodyPr wrap="square" rtlCol="0">
            <a:spAutoFit/>
          </a:bodyPr>
          <a:lstStyle/>
          <a:p>
            <a:r>
              <a:rPr lang="en-GB" sz="2000" dirty="0">
                <a:solidFill>
                  <a:prstClr val="black"/>
                </a:solidFill>
              </a:rPr>
              <a:t>Median age first </a:t>
            </a:r>
          </a:p>
          <a:p>
            <a:r>
              <a:rPr lang="en-GB" sz="2000" dirty="0">
                <a:solidFill>
                  <a:prstClr val="black"/>
                </a:solidFill>
              </a:rPr>
              <a:t>used alcohol</a:t>
            </a:r>
          </a:p>
        </p:txBody>
      </p:sp>
      <p:sp>
        <p:nvSpPr>
          <p:cNvPr id="16" name="TextBox 15"/>
          <p:cNvSpPr txBox="1"/>
          <p:nvPr/>
        </p:nvSpPr>
        <p:spPr>
          <a:xfrm>
            <a:off x="6144426" y="1941347"/>
            <a:ext cx="1855188" cy="461665"/>
          </a:xfrm>
          <a:prstGeom prst="rect">
            <a:avLst/>
          </a:prstGeom>
          <a:noFill/>
        </p:spPr>
        <p:txBody>
          <a:bodyPr wrap="none" rtlCol="0">
            <a:spAutoFit/>
          </a:bodyPr>
          <a:lstStyle/>
          <a:p>
            <a:r>
              <a:rPr lang="en-GB" sz="2400" b="1" dirty="0" smtClean="0">
                <a:solidFill>
                  <a:srgbClr val="FFED00">
                    <a:lumMod val="75000"/>
                  </a:srgbClr>
                </a:solidFill>
              </a:rPr>
              <a:t>16 </a:t>
            </a:r>
            <a:r>
              <a:rPr lang="en-GB" sz="2400" b="1" dirty="0">
                <a:solidFill>
                  <a:srgbClr val="FFED00">
                    <a:lumMod val="75000"/>
                  </a:srgbClr>
                </a:solidFill>
              </a:rPr>
              <a:t>(12 to 22)</a:t>
            </a:r>
            <a:r>
              <a:rPr lang="en-GB" sz="2400" dirty="0">
                <a:solidFill>
                  <a:prstClr val="white"/>
                </a:solidFill>
              </a:rPr>
              <a:t> </a:t>
            </a:r>
          </a:p>
        </p:txBody>
      </p:sp>
      <p:sp>
        <p:nvSpPr>
          <p:cNvPr id="2" name="TextBox 1"/>
          <p:cNvSpPr txBox="1"/>
          <p:nvPr/>
        </p:nvSpPr>
        <p:spPr>
          <a:xfrm>
            <a:off x="591227" y="60819"/>
            <a:ext cx="7205597" cy="800219"/>
          </a:xfrm>
          <a:prstGeom prst="rect">
            <a:avLst/>
          </a:prstGeom>
          <a:noFill/>
        </p:spPr>
        <p:txBody>
          <a:bodyPr wrap="square" rtlCol="0">
            <a:spAutoFit/>
          </a:bodyPr>
          <a:lstStyle/>
          <a:p>
            <a:r>
              <a:rPr lang="en-GB" sz="2300" b="1" dirty="0" smtClean="0">
                <a:solidFill>
                  <a:srgbClr val="0000BE"/>
                </a:solidFill>
              </a:rPr>
              <a:t>National: Characteristics </a:t>
            </a:r>
            <a:r>
              <a:rPr lang="en-GB" sz="2300" b="1" dirty="0">
                <a:solidFill>
                  <a:srgbClr val="0000BE"/>
                </a:solidFill>
              </a:rPr>
              <a:t>of </a:t>
            </a:r>
            <a:r>
              <a:rPr lang="en-GB" sz="2300" b="1" dirty="0" smtClean="0">
                <a:solidFill>
                  <a:srgbClr val="0000BE"/>
                </a:solidFill>
              </a:rPr>
              <a:t>cases treated </a:t>
            </a:r>
            <a:r>
              <a:rPr lang="en-GB" sz="2300" b="1" dirty="0">
                <a:solidFill>
                  <a:srgbClr val="0000BE"/>
                </a:solidFill>
              </a:rPr>
              <a:t>for problem alcohol </a:t>
            </a:r>
            <a:r>
              <a:rPr lang="en-GB" sz="2300" b="1" dirty="0" smtClean="0">
                <a:solidFill>
                  <a:srgbClr val="0000BE"/>
                </a:solidFill>
              </a:rPr>
              <a:t>use, NDTRS 2014 (preliminary)</a:t>
            </a:r>
            <a:endParaRPr lang="en-GB" sz="2300" b="1" dirty="0">
              <a:solidFill>
                <a:srgbClr val="0000BE"/>
              </a:solidFill>
            </a:endParaRPr>
          </a:p>
        </p:txBody>
      </p:sp>
      <p:graphicFrame>
        <p:nvGraphicFramePr>
          <p:cNvPr id="17" name="Chart 16"/>
          <p:cNvGraphicFramePr>
            <a:graphicFrameLocks/>
          </p:cNvGraphicFramePr>
          <p:nvPr>
            <p:extLst>
              <p:ext uri="{D42A27DB-BD31-4B8C-83A1-F6EECF244321}">
                <p14:modId xmlns:p14="http://schemas.microsoft.com/office/powerpoint/2010/main" val="4159878475"/>
              </p:ext>
            </p:extLst>
          </p:nvPr>
        </p:nvGraphicFramePr>
        <p:xfrm>
          <a:off x="4620859" y="3180752"/>
          <a:ext cx="3694011" cy="2363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4202802306"/>
              </p:ext>
            </p:extLst>
          </p:nvPr>
        </p:nvGraphicFramePr>
        <p:xfrm>
          <a:off x="551730" y="3238755"/>
          <a:ext cx="3776822" cy="2172731"/>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2" descr="C:\Users\SLyons\AppData\Local\Microsoft\Windows\Temporary Internet Files\Content.IE5\ALZSLWJJ\7005385218_82030a6dd2_z[1].jp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r="50000"/>
          <a:stretch/>
        </p:blipFill>
        <p:spPr bwMode="auto">
          <a:xfrm>
            <a:off x="621630" y="1890551"/>
            <a:ext cx="521399" cy="825019"/>
          </a:xfrm>
          <a:prstGeom prst="rect">
            <a:avLst/>
          </a:prstGeom>
          <a:solidFill>
            <a:srgbClr val="FFFF00"/>
          </a:solidFill>
          <a:extLst/>
        </p:spPr>
      </p:pic>
      <p:pic>
        <p:nvPicPr>
          <p:cNvPr id="18" name="Picture 2" descr="C:\Users\SLyons\AppData\Local\Microsoft\Windows\Temporary Internet Files\Content.IE5\ALZSLWJJ\7005385218_82030a6dd2_z[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732"/>
          <a:stretch/>
        </p:blipFill>
        <p:spPr bwMode="auto">
          <a:xfrm>
            <a:off x="2149219" y="1019804"/>
            <a:ext cx="461627" cy="825020"/>
          </a:xfrm>
          <a:prstGeom prst="rect">
            <a:avLst/>
          </a:prstGeom>
          <a:solidFill>
            <a:srgbClr val="FFFF00"/>
          </a:solidFill>
          <a:extLst/>
        </p:spPr>
      </p:pic>
      <p:pic>
        <p:nvPicPr>
          <p:cNvPr id="19" name="Picture 2" descr="C:\Users\SLyons\AppData\Local\Microsoft\Windows\Temporary Internet Files\Content.IE5\ALZSLWJJ\7005385218_82030a6dd2_z[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732"/>
          <a:stretch/>
        </p:blipFill>
        <p:spPr bwMode="auto">
          <a:xfrm>
            <a:off x="2670619" y="1017601"/>
            <a:ext cx="461627" cy="825020"/>
          </a:xfrm>
          <a:prstGeom prst="rect">
            <a:avLst/>
          </a:prstGeom>
          <a:solidFill>
            <a:srgbClr val="FFFF00"/>
          </a:solidFill>
          <a:extLst/>
        </p:spPr>
      </p:pic>
      <p:pic>
        <p:nvPicPr>
          <p:cNvPr id="20" name="Picture 2" descr="C:\Users\SLyons\AppData\Local\Microsoft\Windows\Temporary Internet Files\Content.IE5\ALZSLWJJ\7005385218_82030a6dd2_z[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732"/>
          <a:stretch/>
        </p:blipFill>
        <p:spPr bwMode="auto">
          <a:xfrm>
            <a:off x="1132878" y="986873"/>
            <a:ext cx="461627" cy="825020"/>
          </a:xfrm>
          <a:prstGeom prst="rect">
            <a:avLst/>
          </a:prstGeom>
          <a:solidFill>
            <a:srgbClr val="FFFF00"/>
          </a:solidFill>
          <a:extLst/>
        </p:spPr>
      </p:pic>
      <p:pic>
        <p:nvPicPr>
          <p:cNvPr id="21" name="Picture 2" descr="C:\Users\SLyons\AppData\Local\Microsoft\Windows\Temporary Internet Files\Content.IE5\ALZSLWJJ\7005385218_82030a6dd2_z[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732"/>
          <a:stretch/>
        </p:blipFill>
        <p:spPr bwMode="auto">
          <a:xfrm>
            <a:off x="627161" y="986873"/>
            <a:ext cx="461627" cy="825020"/>
          </a:xfrm>
          <a:prstGeom prst="rect">
            <a:avLst/>
          </a:prstGeom>
          <a:solidFill>
            <a:srgbClr val="FFFF00"/>
          </a:solidFill>
          <a:extLst/>
        </p:spPr>
      </p:pic>
      <p:pic>
        <p:nvPicPr>
          <p:cNvPr id="22" name="Picture 2" descr="C:\Users\SLyons\AppData\Local\Microsoft\Windows\Temporary Internet Files\Content.IE5\ALZSLWJJ\7005385218_82030a6dd2_z[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732"/>
          <a:stretch/>
        </p:blipFill>
        <p:spPr bwMode="auto">
          <a:xfrm>
            <a:off x="3182580" y="1021503"/>
            <a:ext cx="461627" cy="825020"/>
          </a:xfrm>
          <a:prstGeom prst="rect">
            <a:avLst/>
          </a:prstGeom>
          <a:solidFill>
            <a:srgbClr val="FFFF00"/>
          </a:solidFill>
          <a:extLst/>
        </p:spPr>
      </p:pic>
      <p:pic>
        <p:nvPicPr>
          <p:cNvPr id="23" name="Picture 2" descr="C:\Users\SLyons\AppData\Local\Microsoft\Windows\Temporary Internet Files\Content.IE5\ALZSLWJJ\7005385218_82030a6dd2_z[1].jp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r="50000"/>
          <a:stretch/>
        </p:blipFill>
        <p:spPr bwMode="auto">
          <a:xfrm>
            <a:off x="1181117" y="1888376"/>
            <a:ext cx="521399" cy="825019"/>
          </a:xfrm>
          <a:prstGeom prst="rect">
            <a:avLst/>
          </a:prstGeom>
          <a:solidFill>
            <a:srgbClr val="FFFF00"/>
          </a:solidFill>
          <a:extLst/>
        </p:spPr>
      </p:pic>
      <p:pic>
        <p:nvPicPr>
          <p:cNvPr id="24" name="Picture 2" descr="C:\Users\SLyons\AppData\Local\Microsoft\Windows\Temporary Internet Files\Content.IE5\ALZSLWJJ\7005385218_82030a6dd2_z[1].jp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r="50000"/>
          <a:stretch/>
        </p:blipFill>
        <p:spPr bwMode="auto">
          <a:xfrm>
            <a:off x="1744652" y="1897621"/>
            <a:ext cx="521399" cy="825019"/>
          </a:xfrm>
          <a:prstGeom prst="rect">
            <a:avLst/>
          </a:prstGeom>
          <a:solidFill>
            <a:srgbClr val="FFFF00"/>
          </a:solidFill>
          <a:extLst/>
        </p:spPr>
      </p:pic>
      <p:pic>
        <p:nvPicPr>
          <p:cNvPr id="25" name="Picture 2" descr="C:\Users\SLyons\AppData\Local\Microsoft\Windows\Temporary Internet Files\Content.IE5\ALZSLWJJ\7005385218_82030a6dd2_z[1].jp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r="50000"/>
          <a:stretch/>
        </p:blipFill>
        <p:spPr bwMode="auto">
          <a:xfrm>
            <a:off x="2350145" y="1869889"/>
            <a:ext cx="521399" cy="825019"/>
          </a:xfrm>
          <a:prstGeom prst="rect">
            <a:avLst/>
          </a:prstGeom>
          <a:solidFill>
            <a:srgbClr val="FFFF00"/>
          </a:solidFill>
          <a:extLst/>
        </p:spPr>
      </p:pic>
    </p:spTree>
    <p:extLst>
      <p:ext uri="{BB962C8B-B14F-4D97-AF65-F5344CB8AC3E}">
        <p14:creationId xmlns:p14="http://schemas.microsoft.com/office/powerpoint/2010/main" val="34536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9" name="Content Placeholder 8"/>
          <p:cNvSpPr>
            <a:spLocks noGrp="1"/>
          </p:cNvSpPr>
          <p:nvPr>
            <p:ph type="body" sz="quarter" idx="13"/>
          </p:nvPr>
        </p:nvSpPr>
        <p:spPr/>
        <p:txBody>
          <a:bodyPr/>
          <a:lstStyle/>
          <a:p>
            <a:endParaRPr lang="en-GB" dirty="0" smtClean="0"/>
          </a:p>
          <a:p>
            <a:endParaRPr lang="en-GB" dirty="0"/>
          </a:p>
          <a:p>
            <a:endParaRPr lang="en-GB" dirty="0" smtClean="0"/>
          </a:p>
          <a:p>
            <a:endParaRPr lang="en-GB" dirty="0"/>
          </a:p>
          <a:p>
            <a:pPr marL="0" indent="0">
              <a:spcBef>
                <a:spcPct val="0"/>
              </a:spcBef>
              <a:buNone/>
            </a:pPr>
            <a:r>
              <a:rPr lang="en-GB" sz="3600" b="1" dirty="0" smtClean="0">
                <a:solidFill>
                  <a:srgbClr val="0000BE"/>
                </a:solidFill>
                <a:latin typeface="+mj-lt"/>
                <a:ea typeface="+mj-ea"/>
                <a:cs typeface="+mj-cs"/>
              </a:rPr>
              <a:t>Alcohol-related hospitalisation</a:t>
            </a:r>
            <a:endParaRPr lang="en-GB" sz="3600" b="1" dirty="0">
              <a:solidFill>
                <a:srgbClr val="0000BE"/>
              </a:solidFill>
              <a:latin typeface="+mj-lt"/>
              <a:ea typeface="+mj-ea"/>
              <a:cs typeface="+mj-cs"/>
            </a:endParaRPr>
          </a:p>
        </p:txBody>
      </p:sp>
    </p:spTree>
    <p:extLst>
      <p:ext uri="{BB962C8B-B14F-4D97-AF65-F5344CB8AC3E}">
        <p14:creationId xmlns:p14="http://schemas.microsoft.com/office/powerpoint/2010/main" val="4022513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351118"/>
            <a:ext cx="8117485" cy="872040"/>
          </a:xfrm>
        </p:spPr>
        <p:txBody>
          <a:bodyPr/>
          <a:lstStyle/>
          <a:p>
            <a:r>
              <a:rPr lang="en-IE" dirty="0" smtClean="0">
                <a:latin typeface="+mn-lt"/>
              </a:rPr>
              <a:t>Alcohol-related hospitalisations</a:t>
            </a:r>
            <a:endParaRPr lang="en-IE" dirty="0">
              <a:latin typeface="+mn-lt"/>
            </a:endParaRPr>
          </a:p>
        </p:txBody>
      </p:sp>
      <p:sp>
        <p:nvSpPr>
          <p:cNvPr id="4" name="Text Placeholder 3"/>
          <p:cNvSpPr>
            <a:spLocks noGrp="1"/>
          </p:cNvSpPr>
          <p:nvPr>
            <p:ph type="body" sz="quarter" idx="13"/>
          </p:nvPr>
        </p:nvSpPr>
        <p:spPr>
          <a:xfrm>
            <a:off x="522514" y="1460665"/>
            <a:ext cx="8372104" cy="4476996"/>
          </a:xfrm>
        </p:spPr>
        <p:txBody>
          <a:bodyPr>
            <a:normAutofit/>
          </a:bodyPr>
          <a:lstStyle/>
          <a:p>
            <a:pPr marL="177800" lvl="0" indent="-177800">
              <a:lnSpc>
                <a:spcPct val="114000"/>
              </a:lnSpc>
              <a:spcAft>
                <a:spcPts val="1200"/>
              </a:spcAft>
              <a:buClr>
                <a:srgbClr val="000099"/>
              </a:buClr>
              <a:buFont typeface="Arial" panose="020B0604020202020204" pitchFamily="34" charset="0"/>
              <a:buChar char="•"/>
            </a:pPr>
            <a:r>
              <a:rPr lang="en-IE" sz="2400" dirty="0">
                <a:solidFill>
                  <a:schemeClr val="bg1"/>
                </a:solidFill>
              </a:rPr>
              <a:t>N</a:t>
            </a:r>
            <a:r>
              <a:rPr lang="en-IE" sz="2400" dirty="0" smtClean="0">
                <a:solidFill>
                  <a:schemeClr val="bg1"/>
                </a:solidFill>
              </a:rPr>
              <a:t>umber </a:t>
            </a:r>
            <a:r>
              <a:rPr lang="en-IE" sz="2400" dirty="0">
                <a:solidFill>
                  <a:schemeClr val="bg1"/>
                </a:solidFill>
              </a:rPr>
              <a:t>of </a:t>
            </a:r>
            <a:r>
              <a:rPr lang="en-IE" sz="2400" dirty="0" smtClean="0">
                <a:solidFill>
                  <a:schemeClr val="bg1"/>
                </a:solidFill>
              </a:rPr>
              <a:t>hospital discharges with a </a:t>
            </a:r>
            <a:r>
              <a:rPr lang="en-IE" sz="2400" u="sng" dirty="0" smtClean="0">
                <a:solidFill>
                  <a:schemeClr val="bg1"/>
                </a:solidFill>
              </a:rPr>
              <a:t>totally </a:t>
            </a:r>
            <a:r>
              <a:rPr lang="en-IE" sz="2400" u="sng" dirty="0">
                <a:solidFill>
                  <a:schemeClr val="bg1"/>
                </a:solidFill>
              </a:rPr>
              <a:t>attributable </a:t>
            </a:r>
            <a:r>
              <a:rPr lang="en-IE" sz="2400" dirty="0" smtClean="0">
                <a:solidFill>
                  <a:schemeClr val="bg1"/>
                </a:solidFill>
              </a:rPr>
              <a:t>alcohol condition rose </a:t>
            </a:r>
            <a:r>
              <a:rPr lang="en-IE" sz="2400" dirty="0">
                <a:solidFill>
                  <a:schemeClr val="bg1"/>
                </a:solidFill>
              </a:rPr>
              <a:t>by 82% between 1995 and 2013, from 9,420 to </a:t>
            </a:r>
            <a:r>
              <a:rPr lang="en-IE" sz="2400" dirty="0" smtClean="0">
                <a:solidFill>
                  <a:schemeClr val="bg1"/>
                </a:solidFill>
              </a:rPr>
              <a:t>17,120</a:t>
            </a:r>
          </a:p>
          <a:p>
            <a:pPr marL="177800" lvl="0" indent="-177800">
              <a:lnSpc>
                <a:spcPct val="114000"/>
              </a:lnSpc>
              <a:spcAft>
                <a:spcPts val="1200"/>
              </a:spcAft>
              <a:buClr>
                <a:srgbClr val="000099"/>
              </a:buClr>
              <a:buFont typeface="Arial" panose="020B0604020202020204" pitchFamily="34" charset="0"/>
              <a:buChar char="•"/>
            </a:pPr>
            <a:r>
              <a:rPr lang="en-IE" sz="2400" dirty="0" smtClean="0">
                <a:solidFill>
                  <a:schemeClr val="bg1"/>
                </a:solidFill>
              </a:rPr>
              <a:t>The mean length of stay increased from </a:t>
            </a:r>
            <a:r>
              <a:rPr lang="en-GB" sz="2400" dirty="0" smtClean="0">
                <a:solidFill>
                  <a:schemeClr val="bg1"/>
                </a:solidFill>
              </a:rPr>
              <a:t>6 </a:t>
            </a:r>
            <a:r>
              <a:rPr lang="en-GB" sz="2400" dirty="0">
                <a:solidFill>
                  <a:schemeClr val="bg1"/>
                </a:solidFill>
              </a:rPr>
              <a:t>days in 1995 to </a:t>
            </a:r>
            <a:r>
              <a:rPr lang="en-GB" sz="2400" dirty="0" smtClean="0">
                <a:solidFill>
                  <a:schemeClr val="bg1"/>
                </a:solidFill>
              </a:rPr>
              <a:t>10 days </a:t>
            </a:r>
            <a:r>
              <a:rPr lang="en-GB" sz="2400" dirty="0">
                <a:solidFill>
                  <a:schemeClr val="bg1"/>
                </a:solidFill>
              </a:rPr>
              <a:t>in 2013, which suggests that </a:t>
            </a:r>
            <a:r>
              <a:rPr lang="en-GB" sz="2400" dirty="0" smtClean="0">
                <a:solidFill>
                  <a:schemeClr val="bg1"/>
                </a:solidFill>
              </a:rPr>
              <a:t>patients </a:t>
            </a:r>
            <a:r>
              <a:rPr lang="en-GB" sz="2400" dirty="0">
                <a:solidFill>
                  <a:schemeClr val="bg1"/>
                </a:solidFill>
              </a:rPr>
              <a:t>with alcohol-related diagnoses are becoming more complex in terms of their illness</a:t>
            </a:r>
            <a:endParaRPr lang="en-IE" sz="2400" dirty="0" smtClean="0">
              <a:solidFill>
                <a:schemeClr val="bg1"/>
              </a:solidFill>
            </a:endParaRPr>
          </a:p>
          <a:p>
            <a:pPr marL="177800" indent="-177800">
              <a:lnSpc>
                <a:spcPct val="114000"/>
              </a:lnSpc>
              <a:buClr>
                <a:srgbClr val="000099"/>
              </a:buClr>
              <a:buFont typeface="Arial" panose="020B0604020202020204" pitchFamily="34" charset="0"/>
              <a:buChar char="•"/>
            </a:pPr>
            <a:r>
              <a:rPr lang="en-IE" sz="2400" dirty="0" smtClean="0">
                <a:solidFill>
                  <a:schemeClr val="bg1"/>
                </a:solidFill>
              </a:rPr>
              <a:t>The </a:t>
            </a:r>
            <a:r>
              <a:rPr lang="en-IE" sz="2400" dirty="0">
                <a:solidFill>
                  <a:schemeClr val="bg1"/>
                </a:solidFill>
              </a:rPr>
              <a:t>number of people discharged whose condition </a:t>
            </a:r>
            <a:r>
              <a:rPr lang="en-IE" sz="2400" u="sng" dirty="0">
                <a:solidFill>
                  <a:schemeClr val="bg1"/>
                </a:solidFill>
              </a:rPr>
              <a:t>was partially attributed </a:t>
            </a:r>
            <a:r>
              <a:rPr lang="en-IE" sz="2400" dirty="0">
                <a:solidFill>
                  <a:schemeClr val="bg1"/>
                </a:solidFill>
              </a:rPr>
              <a:t>to alcohol</a:t>
            </a:r>
            <a:r>
              <a:rPr lang="en-GB" sz="2400" dirty="0">
                <a:solidFill>
                  <a:schemeClr val="bg1"/>
                </a:solidFill>
              </a:rPr>
              <a:t> increased from 52,491 in 2007 to 57,110 in 2011.</a:t>
            </a:r>
            <a:endParaRPr lang="en-IE" sz="2400" dirty="0">
              <a:solidFill>
                <a:schemeClr val="bg1"/>
              </a:solidFill>
            </a:endParaRPr>
          </a:p>
        </p:txBody>
      </p:sp>
    </p:spTree>
    <p:extLst>
      <p:ext uri="{BB962C8B-B14F-4D97-AF65-F5344CB8AC3E}">
        <p14:creationId xmlns:p14="http://schemas.microsoft.com/office/powerpoint/2010/main" val="120953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942" y="635825"/>
            <a:ext cx="7920037" cy="647700"/>
          </a:xfrm>
        </p:spPr>
        <p:txBody>
          <a:bodyPr/>
          <a:lstStyle/>
          <a:p>
            <a:r>
              <a:rPr lang="en-IE" dirty="0" smtClean="0">
                <a:latin typeface="+mn-lt"/>
              </a:rPr>
              <a:t>Alcoholic liver disease</a:t>
            </a:r>
            <a:endParaRPr lang="en-IE"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3832601839"/>
              </p:ext>
            </p:extLst>
          </p:nvPr>
        </p:nvGraphicFramePr>
        <p:xfrm>
          <a:off x="118754" y="1840676"/>
          <a:ext cx="8870867" cy="407323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a:xfrm>
            <a:off x="616341" y="1428503"/>
            <a:ext cx="7920037" cy="6477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2400" b="0" dirty="0" smtClean="0">
                <a:solidFill>
                  <a:prstClr val="black"/>
                </a:solidFill>
              </a:rPr>
              <a:t>Threefold increase between 1995 and 2013</a:t>
            </a:r>
            <a:endParaRPr lang="en-IE" sz="2400" b="0" dirty="0">
              <a:solidFill>
                <a:prstClr val="black"/>
              </a:solidFill>
            </a:endParaRPr>
          </a:p>
        </p:txBody>
      </p:sp>
    </p:spTree>
    <p:extLst>
      <p:ext uri="{BB962C8B-B14F-4D97-AF65-F5344CB8AC3E}">
        <p14:creationId xmlns:p14="http://schemas.microsoft.com/office/powerpoint/2010/main" val="2391907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648000"/>
            <a:ext cx="8281496" cy="648000"/>
          </a:xfrm>
        </p:spPr>
        <p:txBody>
          <a:bodyPr/>
          <a:lstStyle/>
          <a:p>
            <a:r>
              <a:rPr lang="en-GB" dirty="0" smtClean="0"/>
              <a:t>Cost of alcohol-related hospitalisations</a:t>
            </a:r>
            <a:endParaRPr lang="en-GB" dirty="0"/>
          </a:p>
        </p:txBody>
      </p:sp>
      <p:sp>
        <p:nvSpPr>
          <p:cNvPr id="3" name="Content Placeholder 2"/>
          <p:cNvSpPr>
            <a:spLocks noGrp="1"/>
          </p:cNvSpPr>
          <p:nvPr>
            <p:ph idx="1"/>
          </p:nvPr>
        </p:nvSpPr>
        <p:spPr/>
        <p:txBody>
          <a:bodyPr>
            <a:normAutofit lnSpcReduction="10000"/>
          </a:bodyPr>
          <a:lstStyle/>
          <a:p>
            <a:pPr lvl="0">
              <a:lnSpc>
                <a:spcPct val="114000"/>
              </a:lnSpc>
              <a:spcAft>
                <a:spcPts val="2400"/>
              </a:spcAft>
            </a:pPr>
            <a:r>
              <a:rPr lang="en-GB" sz="2400" dirty="0">
                <a:solidFill>
                  <a:schemeClr val="bg1"/>
                </a:solidFill>
              </a:rPr>
              <a:t>In 2013, </a:t>
            </a:r>
            <a:r>
              <a:rPr lang="en-GB" sz="2400" dirty="0" smtClean="0">
                <a:solidFill>
                  <a:schemeClr val="bg1"/>
                </a:solidFill>
              </a:rPr>
              <a:t>totally attributable alcohol-related </a:t>
            </a:r>
            <a:r>
              <a:rPr lang="en-GB" sz="2400" dirty="0">
                <a:solidFill>
                  <a:schemeClr val="bg1"/>
                </a:solidFill>
              </a:rPr>
              <a:t>discharges accounted </a:t>
            </a:r>
            <a:r>
              <a:rPr lang="en-GB" sz="2400" dirty="0" smtClean="0">
                <a:solidFill>
                  <a:schemeClr val="bg1"/>
                </a:solidFill>
              </a:rPr>
              <a:t>for 3.6</a:t>
            </a:r>
            <a:r>
              <a:rPr lang="en-GB" sz="2400" dirty="0">
                <a:solidFill>
                  <a:schemeClr val="bg1"/>
                </a:solidFill>
              </a:rPr>
              <a:t>% of all bed days that year; compared to </a:t>
            </a:r>
            <a:r>
              <a:rPr lang="en-GB" sz="2400" dirty="0" smtClean="0">
                <a:solidFill>
                  <a:schemeClr val="bg1"/>
                </a:solidFill>
              </a:rPr>
              <a:t>1.7</a:t>
            </a:r>
            <a:r>
              <a:rPr lang="en-GB" sz="2400" dirty="0">
                <a:solidFill>
                  <a:schemeClr val="bg1"/>
                </a:solidFill>
              </a:rPr>
              <a:t>% </a:t>
            </a:r>
            <a:r>
              <a:rPr lang="en-GB" sz="2400" dirty="0" smtClean="0">
                <a:solidFill>
                  <a:schemeClr val="bg1"/>
                </a:solidFill>
              </a:rPr>
              <a:t>of </a:t>
            </a:r>
            <a:r>
              <a:rPr lang="en-GB" sz="2400" dirty="0">
                <a:solidFill>
                  <a:schemeClr val="bg1"/>
                </a:solidFill>
              </a:rPr>
              <a:t>bed days in </a:t>
            </a:r>
            <a:r>
              <a:rPr lang="en-GB" sz="2400" dirty="0" smtClean="0">
                <a:solidFill>
                  <a:schemeClr val="bg1"/>
                </a:solidFill>
              </a:rPr>
              <a:t>1995</a:t>
            </a:r>
          </a:p>
          <a:p>
            <a:pPr lvl="0">
              <a:lnSpc>
                <a:spcPct val="114000"/>
              </a:lnSpc>
              <a:spcAft>
                <a:spcPts val="2400"/>
              </a:spcAft>
            </a:pPr>
            <a:r>
              <a:rPr lang="en-GB" sz="2400" dirty="0" smtClean="0">
                <a:solidFill>
                  <a:schemeClr val="bg1"/>
                </a:solidFill>
              </a:rPr>
              <a:t>Total cost of all alcohol-related </a:t>
            </a:r>
            <a:r>
              <a:rPr lang="en-GB" sz="2400" dirty="0">
                <a:solidFill>
                  <a:schemeClr val="bg1"/>
                </a:solidFill>
              </a:rPr>
              <a:t>discharges </a:t>
            </a:r>
            <a:r>
              <a:rPr lang="en-GB" sz="2400" dirty="0" smtClean="0">
                <a:solidFill>
                  <a:schemeClr val="bg1"/>
                </a:solidFill>
              </a:rPr>
              <a:t>in 2012 was €</a:t>
            </a:r>
            <a:r>
              <a:rPr lang="en-GB" sz="2400" dirty="0">
                <a:solidFill>
                  <a:schemeClr val="bg1"/>
                </a:solidFill>
              </a:rPr>
              <a:t>1.5 </a:t>
            </a:r>
            <a:r>
              <a:rPr lang="en-GB" sz="2400" dirty="0" smtClean="0">
                <a:solidFill>
                  <a:schemeClr val="bg1"/>
                </a:solidFill>
              </a:rPr>
              <a:t>billion - 11% of all public healthcare expenditure</a:t>
            </a:r>
          </a:p>
          <a:p>
            <a:pPr lvl="0">
              <a:lnSpc>
                <a:spcPct val="114000"/>
              </a:lnSpc>
            </a:pPr>
            <a:r>
              <a:rPr lang="en-GB" sz="2400" dirty="0" smtClean="0">
                <a:solidFill>
                  <a:schemeClr val="bg1"/>
                </a:solidFill>
              </a:rPr>
              <a:t>Excludes the </a:t>
            </a:r>
            <a:r>
              <a:rPr lang="en-GB" sz="2400" dirty="0">
                <a:solidFill>
                  <a:schemeClr val="bg1"/>
                </a:solidFill>
              </a:rPr>
              <a:t>cost associated with emergency </a:t>
            </a:r>
            <a:r>
              <a:rPr lang="en-GB" sz="2400" dirty="0" smtClean="0">
                <a:solidFill>
                  <a:schemeClr val="bg1"/>
                </a:solidFill>
              </a:rPr>
              <a:t>department cases</a:t>
            </a:r>
            <a:r>
              <a:rPr lang="en-GB" sz="2400" dirty="0">
                <a:solidFill>
                  <a:schemeClr val="bg1"/>
                </a:solidFill>
              </a:rPr>
              <a:t>, GP visits, psychiatric admissions and alcohol </a:t>
            </a:r>
            <a:r>
              <a:rPr lang="en-GB" sz="2400" dirty="0" smtClean="0">
                <a:solidFill>
                  <a:schemeClr val="bg1"/>
                </a:solidFill>
              </a:rPr>
              <a:t>treatment services</a:t>
            </a:r>
            <a:endParaRPr lang="en-GB" dirty="0"/>
          </a:p>
          <a:p>
            <a:pPr marL="0" lvl="0" indent="0">
              <a:lnSpc>
                <a:spcPct val="114000"/>
              </a:lnSpc>
              <a:buNone/>
            </a:pPr>
            <a:endParaRPr lang="en-GB" dirty="0"/>
          </a:p>
          <a:p>
            <a:endParaRPr lang="en-GB" dirty="0"/>
          </a:p>
        </p:txBody>
      </p:sp>
    </p:spTree>
    <p:extLst>
      <p:ext uri="{BB962C8B-B14F-4D97-AF65-F5344CB8AC3E}">
        <p14:creationId xmlns:p14="http://schemas.microsoft.com/office/powerpoint/2010/main" val="51256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9" name="Content Placeholder 8"/>
          <p:cNvSpPr>
            <a:spLocks noGrp="1"/>
          </p:cNvSpPr>
          <p:nvPr>
            <p:ph type="body" sz="quarter" idx="13"/>
          </p:nvPr>
        </p:nvSpPr>
        <p:spPr/>
        <p:txBody>
          <a:bodyPr/>
          <a:lstStyle/>
          <a:p>
            <a:endParaRPr lang="en-GB" dirty="0" smtClean="0"/>
          </a:p>
          <a:p>
            <a:endParaRPr lang="en-GB" dirty="0"/>
          </a:p>
          <a:p>
            <a:endParaRPr lang="en-GB" dirty="0" smtClean="0"/>
          </a:p>
          <a:p>
            <a:endParaRPr lang="en-GB" dirty="0"/>
          </a:p>
          <a:p>
            <a:pPr marL="0" indent="0">
              <a:spcBef>
                <a:spcPct val="0"/>
              </a:spcBef>
              <a:buNone/>
            </a:pPr>
            <a:r>
              <a:rPr lang="en-GB" sz="3600" b="1" dirty="0" smtClean="0">
                <a:solidFill>
                  <a:srgbClr val="0000BE"/>
                </a:solidFill>
                <a:latin typeface="+mj-lt"/>
                <a:ea typeface="+mj-ea"/>
                <a:cs typeface="+mj-cs"/>
              </a:rPr>
              <a:t>Patterns of drinking</a:t>
            </a:r>
            <a:endParaRPr lang="en-GB" sz="3600" b="1" dirty="0">
              <a:solidFill>
                <a:srgbClr val="0000BE"/>
              </a:solidFill>
              <a:latin typeface="+mj-lt"/>
              <a:ea typeface="+mj-ea"/>
              <a:cs typeface="+mj-cs"/>
            </a:endParaRPr>
          </a:p>
        </p:txBody>
      </p:sp>
    </p:spTree>
    <p:extLst>
      <p:ext uri="{BB962C8B-B14F-4D97-AF65-F5344CB8AC3E}">
        <p14:creationId xmlns:p14="http://schemas.microsoft.com/office/powerpoint/2010/main" val="281058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9" name="Content Placeholder 8"/>
          <p:cNvSpPr>
            <a:spLocks noGrp="1"/>
          </p:cNvSpPr>
          <p:nvPr>
            <p:ph type="body" sz="quarter" idx="13"/>
          </p:nvPr>
        </p:nvSpPr>
        <p:spPr/>
        <p:txBody>
          <a:bodyPr/>
          <a:lstStyle/>
          <a:p>
            <a:endParaRPr lang="en-GB" dirty="0" smtClean="0"/>
          </a:p>
          <a:p>
            <a:endParaRPr lang="en-GB" dirty="0"/>
          </a:p>
          <a:p>
            <a:endParaRPr lang="en-GB" dirty="0" smtClean="0"/>
          </a:p>
          <a:p>
            <a:endParaRPr lang="en-GB" dirty="0"/>
          </a:p>
          <a:p>
            <a:pPr marL="0" indent="0">
              <a:spcBef>
                <a:spcPct val="0"/>
              </a:spcBef>
              <a:buNone/>
            </a:pPr>
            <a:r>
              <a:rPr lang="en-GB" sz="3600" b="1" dirty="0" smtClean="0">
                <a:solidFill>
                  <a:srgbClr val="0000BE"/>
                </a:solidFill>
                <a:latin typeface="+mj-lt"/>
                <a:ea typeface="+mj-ea"/>
                <a:cs typeface="+mj-cs"/>
              </a:rPr>
              <a:t>Alcohol-related mortality</a:t>
            </a:r>
            <a:endParaRPr lang="en-GB" sz="3600" b="1" dirty="0">
              <a:solidFill>
                <a:srgbClr val="0000BE"/>
              </a:solidFill>
              <a:latin typeface="+mj-lt"/>
              <a:ea typeface="+mj-ea"/>
              <a:cs typeface="+mj-cs"/>
            </a:endParaRPr>
          </a:p>
        </p:txBody>
      </p:sp>
    </p:spTree>
    <p:extLst>
      <p:ext uri="{BB962C8B-B14F-4D97-AF65-F5344CB8AC3E}">
        <p14:creationId xmlns:p14="http://schemas.microsoft.com/office/powerpoint/2010/main" val="48308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351118"/>
            <a:ext cx="8117485" cy="872040"/>
          </a:xfrm>
        </p:spPr>
        <p:txBody>
          <a:bodyPr/>
          <a:lstStyle/>
          <a:p>
            <a:r>
              <a:rPr lang="en-IE" dirty="0" smtClean="0">
                <a:latin typeface="+mn-lt"/>
              </a:rPr>
              <a:t>Alcohol-related mortality</a:t>
            </a:r>
            <a:endParaRPr lang="en-IE" dirty="0">
              <a:latin typeface="+mn-lt"/>
            </a:endParaRPr>
          </a:p>
        </p:txBody>
      </p:sp>
      <p:sp>
        <p:nvSpPr>
          <p:cNvPr id="4" name="Text Placeholder 3"/>
          <p:cNvSpPr>
            <a:spLocks noGrp="1"/>
          </p:cNvSpPr>
          <p:nvPr>
            <p:ph type="body" sz="quarter" idx="13"/>
          </p:nvPr>
        </p:nvSpPr>
        <p:spPr>
          <a:xfrm>
            <a:off x="522514" y="1460665"/>
            <a:ext cx="8372104" cy="4476996"/>
          </a:xfrm>
        </p:spPr>
        <p:txBody>
          <a:bodyPr>
            <a:normAutofit/>
          </a:bodyPr>
          <a:lstStyle/>
          <a:p>
            <a:pPr marL="177800" indent="-177800">
              <a:lnSpc>
                <a:spcPct val="114000"/>
              </a:lnSpc>
              <a:spcAft>
                <a:spcPts val="1200"/>
              </a:spcAft>
              <a:buClr>
                <a:srgbClr val="000099"/>
              </a:buClr>
              <a:buFont typeface="Arial" panose="020B0604020202020204" pitchFamily="34" charset="0"/>
              <a:buChar char="•"/>
            </a:pPr>
            <a:r>
              <a:rPr lang="en-GB" sz="2400" dirty="0" smtClean="0">
                <a:solidFill>
                  <a:schemeClr val="bg1"/>
                </a:solidFill>
              </a:rPr>
              <a:t>In </a:t>
            </a:r>
            <a:r>
              <a:rPr lang="en-GB" sz="2400" dirty="0">
                <a:solidFill>
                  <a:schemeClr val="bg1"/>
                </a:solidFill>
              </a:rPr>
              <a:t>2013, there were 1,055 </a:t>
            </a:r>
            <a:r>
              <a:rPr lang="en-GB" sz="2400" dirty="0" smtClean="0">
                <a:solidFill>
                  <a:schemeClr val="bg1"/>
                </a:solidFill>
              </a:rPr>
              <a:t>alcohol-related deaths</a:t>
            </a:r>
            <a:r>
              <a:rPr lang="en-GB" sz="2400" dirty="0">
                <a:solidFill>
                  <a:schemeClr val="bg1"/>
                </a:solidFill>
              </a:rPr>
              <a:t>, which is an average of 88 deaths per month or </a:t>
            </a:r>
            <a:r>
              <a:rPr lang="en-GB" sz="2400" dirty="0" smtClean="0">
                <a:solidFill>
                  <a:schemeClr val="bg1"/>
                </a:solidFill>
              </a:rPr>
              <a:t>3 </a:t>
            </a:r>
            <a:r>
              <a:rPr lang="en-GB" sz="2400" dirty="0">
                <a:solidFill>
                  <a:schemeClr val="bg1"/>
                </a:solidFill>
              </a:rPr>
              <a:t>deaths per </a:t>
            </a:r>
            <a:r>
              <a:rPr lang="en-GB" sz="2400" dirty="0" smtClean="0">
                <a:solidFill>
                  <a:schemeClr val="bg1"/>
                </a:solidFill>
              </a:rPr>
              <a:t>day</a:t>
            </a:r>
          </a:p>
          <a:p>
            <a:pPr marL="177800" indent="-177800">
              <a:lnSpc>
                <a:spcPct val="114000"/>
              </a:lnSpc>
              <a:spcAft>
                <a:spcPts val="1200"/>
              </a:spcAft>
              <a:buClr>
                <a:srgbClr val="000099"/>
              </a:buClr>
              <a:buFont typeface="Arial" panose="020B0604020202020204" pitchFamily="34" charset="0"/>
              <a:buChar char="•"/>
            </a:pPr>
            <a:r>
              <a:rPr lang="en-GB" sz="2400" dirty="0" smtClean="0">
                <a:solidFill>
                  <a:schemeClr val="bg1"/>
                </a:solidFill>
              </a:rPr>
              <a:t>73% </a:t>
            </a:r>
            <a:r>
              <a:rPr lang="en-GB" sz="2400" dirty="0">
                <a:solidFill>
                  <a:schemeClr val="bg1"/>
                </a:solidFill>
              </a:rPr>
              <a:t>were aged under 65 </a:t>
            </a:r>
            <a:r>
              <a:rPr lang="en-GB" sz="2400" dirty="0" smtClean="0">
                <a:solidFill>
                  <a:schemeClr val="bg1"/>
                </a:solidFill>
              </a:rPr>
              <a:t>years</a:t>
            </a:r>
          </a:p>
          <a:p>
            <a:pPr marL="177800" indent="-177800">
              <a:lnSpc>
                <a:spcPct val="114000"/>
              </a:lnSpc>
              <a:spcAft>
                <a:spcPts val="1200"/>
              </a:spcAft>
              <a:buClr>
                <a:srgbClr val="000099"/>
              </a:buClr>
              <a:buFont typeface="Arial" panose="020B0604020202020204" pitchFamily="34" charset="0"/>
              <a:buChar char="•"/>
            </a:pPr>
            <a:r>
              <a:rPr lang="en-GB" sz="2400" dirty="0">
                <a:solidFill>
                  <a:schemeClr val="bg1"/>
                </a:solidFill>
              </a:rPr>
              <a:t>From 2008–2013, medical causes accounted for </a:t>
            </a:r>
            <a:r>
              <a:rPr lang="en-GB" sz="2400" dirty="0" smtClean="0">
                <a:solidFill>
                  <a:schemeClr val="bg1"/>
                </a:solidFill>
              </a:rPr>
              <a:t>69% </a:t>
            </a:r>
            <a:r>
              <a:rPr lang="en-GB" sz="2400" dirty="0">
                <a:solidFill>
                  <a:schemeClr val="bg1"/>
                </a:solidFill>
              </a:rPr>
              <a:t>of alcohol-related deaths, poisonings accounted for </a:t>
            </a:r>
            <a:r>
              <a:rPr lang="en-GB" sz="2400" dirty="0" smtClean="0">
                <a:solidFill>
                  <a:schemeClr val="bg1"/>
                </a:solidFill>
              </a:rPr>
              <a:t>16% and </a:t>
            </a:r>
            <a:r>
              <a:rPr lang="en-GB" sz="2400" dirty="0">
                <a:solidFill>
                  <a:schemeClr val="bg1"/>
                </a:solidFill>
              </a:rPr>
              <a:t>traumatic causes </a:t>
            </a:r>
            <a:r>
              <a:rPr lang="en-GB" sz="2400" dirty="0" smtClean="0">
                <a:solidFill>
                  <a:schemeClr val="bg1"/>
                </a:solidFill>
              </a:rPr>
              <a:t>for 15%</a:t>
            </a:r>
          </a:p>
          <a:p>
            <a:pPr marL="177800" indent="-177800">
              <a:lnSpc>
                <a:spcPct val="114000"/>
              </a:lnSpc>
              <a:buClr>
                <a:srgbClr val="000099"/>
              </a:buClr>
              <a:buFont typeface="Arial" panose="020B0604020202020204" pitchFamily="34" charset="0"/>
              <a:buChar char="•"/>
            </a:pPr>
            <a:r>
              <a:rPr lang="en-GB" sz="2400" dirty="0">
                <a:solidFill>
                  <a:schemeClr val="bg1"/>
                </a:solidFill>
              </a:rPr>
              <a:t>People aged under 35 years were most likely to have a poisoning or trauma cause of death while </a:t>
            </a:r>
            <a:r>
              <a:rPr lang="en-GB" sz="2400" dirty="0" smtClean="0">
                <a:solidFill>
                  <a:schemeClr val="bg1"/>
                </a:solidFill>
              </a:rPr>
              <a:t>older </a:t>
            </a:r>
            <a:r>
              <a:rPr lang="en-GB" sz="2400" dirty="0">
                <a:solidFill>
                  <a:schemeClr val="bg1"/>
                </a:solidFill>
              </a:rPr>
              <a:t>people were more likely to die from medical </a:t>
            </a:r>
            <a:r>
              <a:rPr lang="en-GB" sz="2400" dirty="0" smtClean="0">
                <a:solidFill>
                  <a:schemeClr val="bg1"/>
                </a:solidFill>
              </a:rPr>
              <a:t>causes</a:t>
            </a:r>
            <a:endParaRPr lang="en-IE" sz="2400" dirty="0">
              <a:solidFill>
                <a:schemeClr val="bg1"/>
              </a:solidFill>
            </a:endParaRPr>
          </a:p>
        </p:txBody>
      </p:sp>
    </p:spTree>
    <p:extLst>
      <p:ext uri="{BB962C8B-B14F-4D97-AF65-F5344CB8AC3E}">
        <p14:creationId xmlns:p14="http://schemas.microsoft.com/office/powerpoint/2010/main" val="179320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smtClean="0"/>
              <a:t>Poisoning deaths: main drugs in 2014</a:t>
            </a:r>
            <a:endParaRPr lang="en-GB" dirty="0"/>
          </a:p>
        </p:txBody>
      </p:sp>
      <p:sp>
        <p:nvSpPr>
          <p:cNvPr id="7" name="Text Placeholder 6"/>
          <p:cNvSpPr>
            <a:spLocks noGrp="1"/>
          </p:cNvSpPr>
          <p:nvPr>
            <p:ph type="body" sz="quarter" idx="13"/>
          </p:nvPr>
        </p:nvSpPr>
        <p:spPr/>
        <p:txBody>
          <a:bodyPr/>
          <a:lstStyle/>
          <a:p>
            <a:endParaRPr lang="en-GB" dirty="0"/>
          </a:p>
        </p:txBody>
      </p:sp>
      <p:graphicFrame>
        <p:nvGraphicFramePr>
          <p:cNvPr id="8" name="Chart 7"/>
          <p:cNvGraphicFramePr>
            <a:graphicFrameLocks/>
          </p:cNvGraphicFramePr>
          <p:nvPr>
            <p:extLst>
              <p:ext uri="{D42A27DB-BD31-4B8C-83A1-F6EECF244321}">
                <p14:modId xmlns:p14="http://schemas.microsoft.com/office/powerpoint/2010/main" val="732578951"/>
              </p:ext>
            </p:extLst>
          </p:nvPr>
        </p:nvGraphicFramePr>
        <p:xfrm>
          <a:off x="671119" y="1753299"/>
          <a:ext cx="7029975" cy="3766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4796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351118"/>
            <a:ext cx="8117485" cy="872040"/>
          </a:xfrm>
        </p:spPr>
        <p:txBody>
          <a:bodyPr/>
          <a:lstStyle/>
          <a:p>
            <a:r>
              <a:rPr lang="en-IE" dirty="0" smtClean="0">
                <a:latin typeface="+mn-lt"/>
              </a:rPr>
              <a:t>Conclusion</a:t>
            </a:r>
            <a:endParaRPr lang="en-IE" dirty="0">
              <a:latin typeface="+mn-lt"/>
            </a:endParaRPr>
          </a:p>
        </p:txBody>
      </p:sp>
      <p:sp>
        <p:nvSpPr>
          <p:cNvPr id="4" name="Text Placeholder 3"/>
          <p:cNvSpPr>
            <a:spLocks noGrp="1"/>
          </p:cNvSpPr>
          <p:nvPr>
            <p:ph type="body" sz="quarter" idx="13"/>
          </p:nvPr>
        </p:nvSpPr>
        <p:spPr>
          <a:xfrm>
            <a:off x="522514" y="1460665"/>
            <a:ext cx="8372104" cy="4476996"/>
          </a:xfrm>
        </p:spPr>
        <p:txBody>
          <a:bodyPr>
            <a:normAutofit/>
          </a:bodyPr>
          <a:lstStyle/>
          <a:p>
            <a:pPr marL="177800" indent="-177800">
              <a:lnSpc>
                <a:spcPct val="114000"/>
              </a:lnSpc>
              <a:spcAft>
                <a:spcPts val="1200"/>
              </a:spcAft>
              <a:buClr>
                <a:srgbClr val="000099"/>
              </a:buClr>
              <a:buFont typeface="Arial" panose="020B0604020202020204" pitchFamily="34" charset="0"/>
              <a:buChar char="•"/>
            </a:pPr>
            <a:r>
              <a:rPr lang="en-GB" sz="2400" dirty="0" smtClean="0">
                <a:solidFill>
                  <a:schemeClr val="bg1"/>
                </a:solidFill>
              </a:rPr>
              <a:t>Alcohol </a:t>
            </a:r>
            <a:r>
              <a:rPr lang="en-GB" sz="2400" dirty="0">
                <a:solidFill>
                  <a:schemeClr val="bg1"/>
                </a:solidFill>
              </a:rPr>
              <a:t>consumption in Ireland is </a:t>
            </a:r>
            <a:r>
              <a:rPr lang="en-GB" sz="2400" dirty="0" smtClean="0">
                <a:solidFill>
                  <a:schemeClr val="bg1"/>
                </a:solidFill>
              </a:rPr>
              <a:t>high </a:t>
            </a:r>
            <a:r>
              <a:rPr lang="en-GB" sz="2400" dirty="0">
                <a:solidFill>
                  <a:schemeClr val="bg1"/>
                </a:solidFill>
              </a:rPr>
              <a:t>and </a:t>
            </a:r>
            <a:r>
              <a:rPr lang="en-GB" sz="2400" dirty="0" smtClean="0">
                <a:solidFill>
                  <a:schemeClr val="bg1"/>
                </a:solidFill>
              </a:rPr>
              <a:t>harmful </a:t>
            </a:r>
            <a:r>
              <a:rPr lang="en-GB" sz="2400" dirty="0">
                <a:solidFill>
                  <a:schemeClr val="bg1"/>
                </a:solidFill>
              </a:rPr>
              <a:t>drinking patterns are </a:t>
            </a:r>
            <a:r>
              <a:rPr lang="en-GB" sz="2400" dirty="0" smtClean="0">
                <a:solidFill>
                  <a:schemeClr val="bg1"/>
                </a:solidFill>
              </a:rPr>
              <a:t>common</a:t>
            </a:r>
          </a:p>
          <a:p>
            <a:pPr marL="177800" indent="-177800">
              <a:lnSpc>
                <a:spcPct val="114000"/>
              </a:lnSpc>
              <a:buClr>
                <a:srgbClr val="000099"/>
              </a:buClr>
              <a:buFont typeface="Arial" panose="020B0604020202020204" pitchFamily="34" charset="0"/>
              <a:buChar char="•"/>
            </a:pPr>
            <a:r>
              <a:rPr lang="en-GB" sz="2400" dirty="0" smtClean="0">
                <a:solidFill>
                  <a:schemeClr val="bg1"/>
                </a:solidFill>
              </a:rPr>
              <a:t>National data can measure the harm of problem alcohol use </a:t>
            </a:r>
          </a:p>
          <a:p>
            <a:pPr marL="920750" lvl="1" indent="-177800">
              <a:lnSpc>
                <a:spcPct val="114000"/>
              </a:lnSpc>
              <a:buClr>
                <a:srgbClr val="000099"/>
              </a:buClr>
              <a:buFont typeface="Arial" panose="020B0604020202020204" pitchFamily="34" charset="0"/>
              <a:buChar char="•"/>
            </a:pPr>
            <a:r>
              <a:rPr lang="en-GB" sz="1800" dirty="0">
                <a:solidFill>
                  <a:schemeClr val="bg1"/>
                </a:solidFill>
              </a:rPr>
              <a:t>Burden on health services</a:t>
            </a:r>
          </a:p>
          <a:p>
            <a:pPr marL="920750" lvl="1" indent="-177800">
              <a:lnSpc>
                <a:spcPct val="114000"/>
              </a:lnSpc>
              <a:buClr>
                <a:srgbClr val="000099"/>
              </a:buClr>
              <a:buFont typeface="Arial" panose="020B0604020202020204" pitchFamily="34" charset="0"/>
              <a:buChar char="•"/>
            </a:pPr>
            <a:r>
              <a:rPr lang="en-GB" sz="1800" dirty="0" smtClean="0">
                <a:solidFill>
                  <a:schemeClr val="bg1"/>
                </a:solidFill>
              </a:rPr>
              <a:t>Financial costs to society</a:t>
            </a:r>
          </a:p>
          <a:p>
            <a:pPr marL="920750" lvl="1" indent="-177800">
              <a:lnSpc>
                <a:spcPct val="114000"/>
              </a:lnSpc>
              <a:buClr>
                <a:srgbClr val="000099"/>
              </a:buClr>
              <a:buFont typeface="Arial" panose="020B0604020202020204" pitchFamily="34" charset="0"/>
              <a:buChar char="•"/>
            </a:pPr>
            <a:r>
              <a:rPr lang="en-GB" sz="1800" dirty="0" smtClean="0">
                <a:solidFill>
                  <a:schemeClr val="bg1"/>
                </a:solidFill>
              </a:rPr>
              <a:t>Burden on people of working age</a:t>
            </a:r>
          </a:p>
          <a:p>
            <a:pPr marL="177800" indent="-177800">
              <a:lnSpc>
                <a:spcPct val="114000"/>
              </a:lnSpc>
              <a:buClr>
                <a:srgbClr val="000099"/>
              </a:buClr>
              <a:buFont typeface="Arial" panose="020B0604020202020204" pitchFamily="34" charset="0"/>
              <a:buChar char="•"/>
            </a:pPr>
            <a:endParaRPr lang="en-GB" sz="2400" dirty="0" smtClean="0">
              <a:solidFill>
                <a:schemeClr val="bg1"/>
              </a:solidFill>
            </a:endParaRPr>
          </a:p>
          <a:p>
            <a:pPr marL="177800" indent="-177800">
              <a:lnSpc>
                <a:spcPct val="114000"/>
              </a:lnSpc>
              <a:buClr>
                <a:srgbClr val="000099"/>
              </a:buClr>
              <a:buFont typeface="Arial" panose="020B0604020202020204" pitchFamily="34" charset="0"/>
              <a:buChar char="•"/>
            </a:pPr>
            <a:r>
              <a:rPr lang="en-GB" sz="2400" dirty="0" smtClean="0">
                <a:solidFill>
                  <a:schemeClr val="bg1"/>
                </a:solidFill>
              </a:rPr>
              <a:t>Many evidence based policy and public health interventions can help to reduce the harm of problem alcohol use</a:t>
            </a:r>
          </a:p>
        </p:txBody>
      </p:sp>
    </p:spTree>
    <p:extLst>
      <p:ext uri="{BB962C8B-B14F-4D97-AF65-F5344CB8AC3E}">
        <p14:creationId xmlns:p14="http://schemas.microsoft.com/office/powerpoint/2010/main" val="413230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941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351118"/>
            <a:ext cx="8117485" cy="872040"/>
          </a:xfrm>
        </p:spPr>
        <p:txBody>
          <a:bodyPr/>
          <a:lstStyle/>
          <a:p>
            <a:r>
              <a:rPr lang="en-IE" dirty="0" smtClean="0">
                <a:latin typeface="+mn-lt"/>
              </a:rPr>
              <a:t>Alcohol and the workplace</a:t>
            </a:r>
            <a:endParaRPr lang="en-IE" dirty="0">
              <a:latin typeface="+mn-lt"/>
            </a:endParaRPr>
          </a:p>
        </p:txBody>
      </p:sp>
      <p:sp>
        <p:nvSpPr>
          <p:cNvPr id="4" name="Text Placeholder 3"/>
          <p:cNvSpPr>
            <a:spLocks noGrp="1"/>
          </p:cNvSpPr>
          <p:nvPr>
            <p:ph type="body" sz="quarter" idx="13"/>
          </p:nvPr>
        </p:nvSpPr>
        <p:spPr>
          <a:xfrm>
            <a:off x="522514" y="1377538"/>
            <a:ext cx="8372104" cy="4560123"/>
          </a:xfrm>
        </p:spPr>
        <p:txBody>
          <a:bodyPr>
            <a:normAutofit/>
          </a:bodyPr>
          <a:lstStyle/>
          <a:p>
            <a:pPr marL="177800" indent="-177800">
              <a:lnSpc>
                <a:spcPct val="114000"/>
              </a:lnSpc>
              <a:spcAft>
                <a:spcPts val="1200"/>
              </a:spcAft>
              <a:buClr>
                <a:srgbClr val="000099"/>
              </a:buClr>
              <a:buFont typeface="Arial" panose="020B0604020202020204" pitchFamily="34" charset="0"/>
              <a:buChar char="•"/>
            </a:pPr>
            <a:r>
              <a:rPr lang="en-GB" sz="2400" dirty="0" smtClean="0">
                <a:solidFill>
                  <a:schemeClr val="bg1"/>
                </a:solidFill>
              </a:rPr>
              <a:t>Unemployed </a:t>
            </a:r>
            <a:r>
              <a:rPr lang="en-GB" sz="2400" dirty="0">
                <a:solidFill>
                  <a:schemeClr val="bg1"/>
                </a:solidFill>
              </a:rPr>
              <a:t>people </a:t>
            </a:r>
            <a:r>
              <a:rPr lang="en-GB" sz="2400" dirty="0" smtClean="0">
                <a:solidFill>
                  <a:schemeClr val="bg1"/>
                </a:solidFill>
              </a:rPr>
              <a:t>twice </a:t>
            </a:r>
            <a:r>
              <a:rPr lang="en-GB" sz="2400" dirty="0">
                <a:solidFill>
                  <a:schemeClr val="bg1"/>
                </a:solidFill>
              </a:rPr>
              <a:t>as likely as employed people to </a:t>
            </a:r>
            <a:r>
              <a:rPr lang="en-GB" sz="2400" dirty="0" smtClean="0">
                <a:solidFill>
                  <a:schemeClr val="bg1"/>
                </a:solidFill>
              </a:rPr>
              <a:t>be alcohol dependent</a:t>
            </a:r>
          </a:p>
          <a:p>
            <a:pPr marL="177800" indent="-177800">
              <a:lnSpc>
                <a:spcPct val="114000"/>
              </a:lnSpc>
              <a:spcAft>
                <a:spcPts val="1200"/>
              </a:spcAft>
              <a:buClr>
                <a:srgbClr val="000099"/>
              </a:buClr>
              <a:buFont typeface="Arial" panose="020B0604020202020204" pitchFamily="34" charset="0"/>
              <a:buChar char="•"/>
            </a:pPr>
            <a:r>
              <a:rPr lang="en-GB" sz="2400" dirty="0">
                <a:solidFill>
                  <a:schemeClr val="bg1"/>
                </a:solidFill>
              </a:rPr>
              <a:t>Among </a:t>
            </a:r>
            <a:r>
              <a:rPr lang="en-GB" sz="2400" dirty="0" smtClean="0">
                <a:solidFill>
                  <a:schemeClr val="bg1"/>
                </a:solidFill>
              </a:rPr>
              <a:t>those unemployed, </a:t>
            </a:r>
            <a:r>
              <a:rPr lang="en-GB" sz="2400" dirty="0">
                <a:solidFill>
                  <a:schemeClr val="bg1"/>
                </a:solidFill>
              </a:rPr>
              <a:t>1.4% reported </a:t>
            </a:r>
            <a:r>
              <a:rPr lang="en-GB" sz="2400" dirty="0" smtClean="0">
                <a:solidFill>
                  <a:schemeClr val="bg1"/>
                </a:solidFill>
              </a:rPr>
              <a:t>they lost </a:t>
            </a:r>
            <a:r>
              <a:rPr lang="en-GB" sz="2400" dirty="0">
                <a:solidFill>
                  <a:schemeClr val="bg1"/>
                </a:solidFill>
              </a:rPr>
              <a:t>their job as a result of their alcohol </a:t>
            </a:r>
            <a:r>
              <a:rPr lang="en-GB" sz="2400" dirty="0" smtClean="0">
                <a:solidFill>
                  <a:schemeClr val="bg1"/>
                </a:solidFill>
              </a:rPr>
              <a:t>consumption; this equates to 5,315 people on the Live Register</a:t>
            </a:r>
          </a:p>
          <a:p>
            <a:pPr marL="177800" indent="-177800">
              <a:lnSpc>
                <a:spcPct val="114000"/>
              </a:lnSpc>
              <a:spcAft>
                <a:spcPts val="1200"/>
              </a:spcAft>
              <a:buClr>
                <a:srgbClr val="000099"/>
              </a:buClr>
              <a:buFont typeface="Arial" panose="020B0604020202020204" pitchFamily="34" charset="0"/>
              <a:buChar char="•"/>
            </a:pPr>
            <a:r>
              <a:rPr lang="en-GB" sz="2400" dirty="0">
                <a:solidFill>
                  <a:schemeClr val="bg1"/>
                </a:solidFill>
              </a:rPr>
              <a:t>4.2% of </a:t>
            </a:r>
            <a:r>
              <a:rPr lang="en-GB" sz="2400" dirty="0" smtClean="0">
                <a:solidFill>
                  <a:schemeClr val="bg1"/>
                </a:solidFill>
              </a:rPr>
              <a:t>those employed missed </a:t>
            </a:r>
            <a:r>
              <a:rPr lang="en-GB" sz="2400" dirty="0">
                <a:solidFill>
                  <a:schemeClr val="bg1"/>
                </a:solidFill>
              </a:rPr>
              <a:t>days from work due to their </a:t>
            </a:r>
            <a:r>
              <a:rPr lang="en-GB" sz="2400" dirty="0" smtClean="0">
                <a:solidFill>
                  <a:schemeClr val="bg1"/>
                </a:solidFill>
              </a:rPr>
              <a:t>alcohol </a:t>
            </a:r>
            <a:r>
              <a:rPr lang="en-GB" sz="2400" dirty="0">
                <a:solidFill>
                  <a:schemeClr val="bg1"/>
                </a:solidFill>
              </a:rPr>
              <a:t>use in the 12 </a:t>
            </a:r>
            <a:r>
              <a:rPr lang="en-GB" sz="2400" dirty="0" smtClean="0">
                <a:solidFill>
                  <a:schemeClr val="bg1"/>
                </a:solidFill>
              </a:rPr>
              <a:t>months </a:t>
            </a:r>
            <a:r>
              <a:rPr lang="en-GB" sz="2400" dirty="0">
                <a:solidFill>
                  <a:schemeClr val="bg1"/>
                </a:solidFill>
              </a:rPr>
              <a:t>prior to the </a:t>
            </a:r>
            <a:r>
              <a:rPr lang="en-GB" sz="2400" dirty="0" smtClean="0">
                <a:solidFill>
                  <a:schemeClr val="bg1"/>
                </a:solidFill>
              </a:rPr>
              <a:t>survey</a:t>
            </a:r>
          </a:p>
          <a:p>
            <a:pPr marL="177800" indent="-177800">
              <a:lnSpc>
                <a:spcPct val="114000"/>
              </a:lnSpc>
              <a:buClr>
                <a:srgbClr val="000099"/>
              </a:buClr>
              <a:buFont typeface="Arial" panose="020B0604020202020204" pitchFamily="34" charset="0"/>
              <a:buChar char="•"/>
            </a:pPr>
            <a:r>
              <a:rPr lang="en-GB" sz="2400" dirty="0" smtClean="0">
                <a:solidFill>
                  <a:schemeClr val="bg1"/>
                </a:solidFill>
              </a:rPr>
              <a:t>The </a:t>
            </a:r>
            <a:r>
              <a:rPr lang="en-GB" sz="2400" dirty="0">
                <a:solidFill>
                  <a:schemeClr val="bg1"/>
                </a:solidFill>
              </a:rPr>
              <a:t>estimated cost of alcohol-related absenteeism was €41,290,805 in 2013</a:t>
            </a:r>
            <a:endParaRPr lang="en-IE" sz="2400" dirty="0">
              <a:solidFill>
                <a:schemeClr val="bg1"/>
              </a:solidFill>
            </a:endParaRPr>
          </a:p>
        </p:txBody>
      </p:sp>
    </p:spTree>
    <p:extLst>
      <p:ext uri="{BB962C8B-B14F-4D97-AF65-F5344CB8AC3E}">
        <p14:creationId xmlns:p14="http://schemas.microsoft.com/office/powerpoint/2010/main" val="3023167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Text Placeholder 6"/>
          <p:cNvSpPr>
            <a:spLocks noGrp="1"/>
          </p:cNvSpPr>
          <p:nvPr>
            <p:ph type="body" sz="quarter" idx="13"/>
          </p:nvPr>
        </p:nvSpPr>
        <p:spPr/>
        <p:txBody>
          <a:bodyPr/>
          <a:lstStyle/>
          <a:p>
            <a:r>
              <a:rPr lang="en-GB"/>
              <a:t>http://www.drugsandalcohol.ie/25697/</a:t>
            </a:r>
          </a:p>
        </p:txBody>
      </p:sp>
    </p:spTree>
    <p:extLst>
      <p:ext uri="{BB962C8B-B14F-4D97-AF65-F5344CB8AC3E}">
        <p14:creationId xmlns:p14="http://schemas.microsoft.com/office/powerpoint/2010/main" val="3169438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30942" y="1245429"/>
            <a:ext cx="8141110" cy="4580183"/>
          </a:xfrm>
          <a:prstGeom prst="rect">
            <a:avLst/>
          </a:prstGeom>
        </p:spPr>
      </p:pic>
    </p:spTree>
    <p:extLst>
      <p:ext uri="{BB962C8B-B14F-4D97-AF65-F5344CB8AC3E}">
        <p14:creationId xmlns:p14="http://schemas.microsoft.com/office/powerpoint/2010/main" val="72046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Alcohol consumption in Ireland</a:t>
            </a:r>
            <a:endParaRPr lang="en-IE" dirty="0">
              <a:latin typeface="+mn-lt"/>
            </a:endParaRPr>
          </a:p>
        </p:txBody>
      </p:sp>
      <p:sp>
        <p:nvSpPr>
          <p:cNvPr id="4" name="Text Placeholder 3"/>
          <p:cNvSpPr>
            <a:spLocks noGrp="1"/>
          </p:cNvSpPr>
          <p:nvPr>
            <p:ph idx="1"/>
          </p:nvPr>
        </p:nvSpPr>
        <p:spPr>
          <a:xfrm>
            <a:off x="720000" y="1800000"/>
            <a:ext cx="8115242" cy="3933256"/>
          </a:xfrm>
        </p:spPr>
        <p:txBody>
          <a:bodyPr numCol="1">
            <a:normAutofit/>
          </a:bodyPr>
          <a:lstStyle/>
          <a:p>
            <a:pPr marL="177800" indent="-177800">
              <a:lnSpc>
                <a:spcPts val="2600"/>
              </a:lnSpc>
              <a:buClr>
                <a:srgbClr val="000099"/>
              </a:buClr>
              <a:buFont typeface="Arial" panose="020B0604020202020204" pitchFamily="34" charset="0"/>
              <a:buChar char="•"/>
            </a:pPr>
            <a:r>
              <a:rPr lang="en-IE" sz="2400" dirty="0" smtClean="0">
                <a:solidFill>
                  <a:schemeClr val="bg1"/>
                </a:solidFill>
              </a:rPr>
              <a:t>In 2014 alcohol consumption per adult was 11 litres</a:t>
            </a:r>
          </a:p>
        </p:txBody>
      </p:sp>
    </p:spTree>
    <p:extLst>
      <p:ext uri="{BB962C8B-B14F-4D97-AF65-F5344CB8AC3E}">
        <p14:creationId xmlns:p14="http://schemas.microsoft.com/office/powerpoint/2010/main" val="4105468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9" name="Content Placeholder 8"/>
          <p:cNvSpPr>
            <a:spLocks noGrp="1"/>
          </p:cNvSpPr>
          <p:nvPr>
            <p:ph type="body" sz="quarter" idx="13"/>
          </p:nvPr>
        </p:nvSpPr>
        <p:spPr/>
        <p:txBody>
          <a:bodyPr/>
          <a:lstStyle/>
          <a:p>
            <a:endParaRPr lang="en-GB" dirty="0" smtClean="0"/>
          </a:p>
          <a:p>
            <a:endParaRPr lang="en-GB" dirty="0"/>
          </a:p>
          <a:p>
            <a:endParaRPr lang="en-GB"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100" y="1768475"/>
            <a:ext cx="7797800"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196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Alcohol consumption in Ireland</a:t>
            </a:r>
            <a:endParaRPr lang="en-IE" dirty="0">
              <a:latin typeface="+mn-lt"/>
            </a:endParaRPr>
          </a:p>
        </p:txBody>
      </p:sp>
      <p:sp>
        <p:nvSpPr>
          <p:cNvPr id="4" name="Text Placeholder 3"/>
          <p:cNvSpPr>
            <a:spLocks noGrp="1"/>
          </p:cNvSpPr>
          <p:nvPr>
            <p:ph idx="1"/>
          </p:nvPr>
        </p:nvSpPr>
        <p:spPr>
          <a:xfrm>
            <a:off x="720000" y="1800000"/>
            <a:ext cx="8115242" cy="3933256"/>
          </a:xfrm>
        </p:spPr>
        <p:txBody>
          <a:bodyPr numCol="1">
            <a:normAutofit/>
          </a:bodyPr>
          <a:lstStyle/>
          <a:p>
            <a:pPr marL="177800" indent="-177800">
              <a:lnSpc>
                <a:spcPts val="2600"/>
              </a:lnSpc>
              <a:buClr>
                <a:srgbClr val="000099"/>
              </a:buClr>
              <a:buFont typeface="Arial" panose="020B0604020202020204" pitchFamily="34" charset="0"/>
              <a:buChar char="•"/>
            </a:pPr>
            <a:r>
              <a:rPr lang="en-IE" sz="2400" dirty="0" smtClean="0">
                <a:solidFill>
                  <a:schemeClr val="bg1"/>
                </a:solidFill>
              </a:rPr>
              <a:t>In 2014 alcohol consumption per adult (15 </a:t>
            </a:r>
            <a:r>
              <a:rPr lang="en-IE" sz="2400" dirty="0" err="1" smtClean="0">
                <a:solidFill>
                  <a:schemeClr val="bg1"/>
                </a:solidFill>
              </a:rPr>
              <a:t>yrs</a:t>
            </a:r>
            <a:r>
              <a:rPr lang="en-IE" sz="2400" dirty="0" smtClean="0">
                <a:solidFill>
                  <a:schemeClr val="bg1"/>
                </a:solidFill>
              </a:rPr>
              <a:t>+) was 11 litres</a:t>
            </a:r>
          </a:p>
          <a:p>
            <a:pPr marL="1085850" lvl="1" indent="-342900">
              <a:lnSpc>
                <a:spcPts val="2600"/>
              </a:lnSpc>
              <a:spcAft>
                <a:spcPts val="1800"/>
              </a:spcAft>
              <a:buClr>
                <a:srgbClr val="000099"/>
              </a:buClr>
              <a:buFont typeface="Wingdings" panose="05000000000000000000" pitchFamily="2" charset="2"/>
              <a:buChar char="Ø"/>
            </a:pPr>
            <a:r>
              <a:rPr lang="en-IE" sz="2200" dirty="0" smtClean="0">
                <a:solidFill>
                  <a:schemeClr val="bg1"/>
                </a:solidFill>
              </a:rPr>
              <a:t>29 litres of vodka, or 116 bottles of wine, or 445 pints of beer</a:t>
            </a:r>
          </a:p>
          <a:p>
            <a:pPr marL="176400" indent="-177800">
              <a:lnSpc>
                <a:spcPts val="2600"/>
              </a:lnSpc>
              <a:spcAft>
                <a:spcPts val="2400"/>
              </a:spcAft>
              <a:buClr>
                <a:srgbClr val="000099"/>
              </a:buClr>
            </a:pPr>
            <a:r>
              <a:rPr lang="en-IE" sz="2200" dirty="0" smtClean="0">
                <a:solidFill>
                  <a:schemeClr val="bg1"/>
                </a:solidFill>
              </a:rPr>
              <a:t>Beer accounted for 47%, wine 27%, spirits 18%, cider 7%</a:t>
            </a:r>
          </a:p>
          <a:p>
            <a:pPr marL="176400" indent="-177800">
              <a:lnSpc>
                <a:spcPts val="2600"/>
              </a:lnSpc>
              <a:buClr>
                <a:srgbClr val="000099"/>
              </a:buClr>
            </a:pPr>
            <a:r>
              <a:rPr lang="en-IE" sz="2200" dirty="0">
                <a:solidFill>
                  <a:schemeClr val="bg1"/>
                </a:solidFill>
              </a:rPr>
              <a:t>In 2012 Ireland had the fourth highest alcohol consumption level among 36 OECD countries </a:t>
            </a:r>
          </a:p>
        </p:txBody>
      </p:sp>
    </p:spTree>
    <p:extLst>
      <p:ext uri="{BB962C8B-B14F-4D97-AF65-F5344CB8AC3E}">
        <p14:creationId xmlns:p14="http://schemas.microsoft.com/office/powerpoint/2010/main" val="4011134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09647898"/>
              </p:ext>
            </p:extLst>
          </p:nvPr>
        </p:nvGraphicFramePr>
        <p:xfrm>
          <a:off x="197056" y="1329200"/>
          <a:ext cx="9053822" cy="45965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553746" y="324000"/>
            <a:ext cx="7920000" cy="648000"/>
          </a:xfrm>
          <a:prstGeom prst="rect">
            <a:avLst/>
          </a:prstGeom>
        </p:spPr>
        <p:txBody>
          <a:bodyPr/>
          <a:lstStyle>
            <a:lvl1pPr algn="l" defTabSz="914400" rtl="0" eaLnBrk="1" latinLnBrk="0" hangingPunct="1">
              <a:spcBef>
                <a:spcPct val="0"/>
              </a:spcBef>
              <a:buNone/>
              <a:defRPr sz="38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solidFill>
                  <a:srgbClr val="003E90"/>
                </a:solidFill>
              </a:rPr>
              <a:t>Alcohol consumption 1984-2014</a:t>
            </a:r>
            <a:endParaRPr lang="en-IE" dirty="0">
              <a:solidFill>
                <a:srgbClr val="003E90"/>
              </a:solidFill>
            </a:endParaRPr>
          </a:p>
        </p:txBody>
      </p:sp>
    </p:spTree>
    <p:extLst>
      <p:ext uri="{BB962C8B-B14F-4D97-AF65-F5344CB8AC3E}">
        <p14:creationId xmlns:p14="http://schemas.microsoft.com/office/powerpoint/2010/main" val="4014571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16220233"/>
              </p:ext>
            </p:extLst>
          </p:nvPr>
        </p:nvGraphicFramePr>
        <p:xfrm>
          <a:off x="197056" y="1329200"/>
          <a:ext cx="9053822" cy="45965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553746" y="324000"/>
            <a:ext cx="7920000" cy="648000"/>
          </a:xfrm>
          <a:prstGeom prst="rect">
            <a:avLst/>
          </a:prstGeom>
        </p:spPr>
        <p:txBody>
          <a:bodyPr/>
          <a:lstStyle>
            <a:lvl1pPr algn="l" defTabSz="914400" rtl="0" eaLnBrk="1" latinLnBrk="0" hangingPunct="1">
              <a:spcBef>
                <a:spcPct val="0"/>
              </a:spcBef>
              <a:buNone/>
              <a:defRPr sz="38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solidFill>
                  <a:srgbClr val="003E90"/>
                </a:solidFill>
              </a:rPr>
              <a:t>Alcohol consumption 1984-2014</a:t>
            </a:r>
            <a:endParaRPr lang="en-IE" dirty="0">
              <a:solidFill>
                <a:srgbClr val="003E90"/>
              </a:solidFill>
            </a:endParaRPr>
          </a:p>
        </p:txBody>
      </p:sp>
    </p:spTree>
    <p:extLst>
      <p:ext uri="{BB962C8B-B14F-4D97-AF65-F5344CB8AC3E}">
        <p14:creationId xmlns:p14="http://schemas.microsoft.com/office/powerpoint/2010/main" val="496525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9" name="Content Placeholder 8"/>
          <p:cNvSpPr>
            <a:spLocks noGrp="1"/>
          </p:cNvSpPr>
          <p:nvPr>
            <p:ph type="body" sz="quarter" idx="13"/>
          </p:nvPr>
        </p:nvSpPr>
        <p:spPr/>
        <p:txBody>
          <a:bodyPr/>
          <a:lstStyle/>
          <a:p>
            <a:endParaRPr lang="en-GB" dirty="0" smtClean="0"/>
          </a:p>
          <a:p>
            <a:endParaRPr lang="en-GB" dirty="0"/>
          </a:p>
          <a:p>
            <a:endParaRPr lang="en-GB" dirty="0" smtClean="0"/>
          </a:p>
          <a:p>
            <a:endParaRPr lang="en-GB" dirty="0"/>
          </a:p>
          <a:p>
            <a:pPr marL="0" indent="0">
              <a:spcBef>
                <a:spcPct val="0"/>
              </a:spcBef>
              <a:buNone/>
            </a:pPr>
            <a:r>
              <a:rPr lang="en-GB" sz="3600" b="1" dirty="0" smtClean="0">
                <a:solidFill>
                  <a:srgbClr val="0000BE"/>
                </a:solidFill>
                <a:latin typeface="+mj-lt"/>
                <a:ea typeface="+mj-ea"/>
                <a:cs typeface="+mj-cs"/>
              </a:rPr>
              <a:t>National Alcohol Diary Survey 2013</a:t>
            </a:r>
            <a:endParaRPr lang="en-GB" sz="3600" b="1" dirty="0">
              <a:solidFill>
                <a:srgbClr val="0000BE"/>
              </a:solidFill>
              <a:latin typeface="+mj-lt"/>
              <a:ea typeface="+mj-ea"/>
              <a:cs typeface="+mj-cs"/>
            </a:endParaRPr>
          </a:p>
        </p:txBody>
      </p:sp>
    </p:spTree>
    <p:extLst>
      <p:ext uri="{BB962C8B-B14F-4D97-AF65-F5344CB8AC3E}">
        <p14:creationId xmlns:p14="http://schemas.microsoft.com/office/powerpoint/2010/main" val="1144808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C:\Users\SLyons\AppData\Local\Microsoft\Windows\Temporary Internet Files\Content.Outlook\T08926WD\HRB021_NAD_infographic_HarmDring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1401" y="190919"/>
            <a:ext cx="8249697" cy="571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121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RB_MasterTheme_2016">
  <a:themeElements>
    <a:clrScheme name="HRB_Master Colours_2016">
      <a:dk1>
        <a:sysClr val="windowText" lastClr="000000"/>
      </a:dk1>
      <a:lt1>
        <a:sysClr val="window" lastClr="FFFFFF"/>
      </a:lt1>
      <a:dk2>
        <a:srgbClr val="003E90"/>
      </a:dk2>
      <a:lt2>
        <a:srgbClr val="665852"/>
      </a:lt2>
      <a:accent1>
        <a:srgbClr val="E64285"/>
      </a:accent1>
      <a:accent2>
        <a:srgbClr val="FFED00"/>
      </a:accent2>
      <a:accent3>
        <a:srgbClr val="05386C"/>
      </a:accent3>
      <a:accent4>
        <a:srgbClr val="6F5D4C"/>
      </a:accent4>
      <a:accent5>
        <a:srgbClr val="BB0063"/>
      </a:accent5>
      <a:accent6>
        <a:srgbClr val="EBC400"/>
      </a:accent6>
      <a:hlink>
        <a:srgbClr val="00B0CD"/>
      </a:hlink>
      <a:folHlink>
        <a:srgbClr val="BB0063"/>
      </a:folHlink>
    </a:clrScheme>
    <a:fontScheme name="HRB_Fonts">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1892</TotalTime>
  <Words>1080</Words>
  <Application>Microsoft Office PowerPoint</Application>
  <PresentationFormat>On-screen Show (4:3)</PresentationFormat>
  <Paragraphs>147</Paragraphs>
  <Slides>27</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Georgia</vt:lpstr>
      <vt:lpstr>HelveticaNeueLT Pro 55 Roman</vt:lpstr>
      <vt:lpstr>News Gothic MT</vt:lpstr>
      <vt:lpstr>Wingdings</vt:lpstr>
      <vt:lpstr>Wingdings 2</vt:lpstr>
      <vt:lpstr>Breeze</vt:lpstr>
      <vt:lpstr>HRB_MasterTheme_2016</vt:lpstr>
      <vt:lpstr>Problem alcohol use in the Irish population: review of current data</vt:lpstr>
      <vt:lpstr>PowerPoint Presentation</vt:lpstr>
      <vt:lpstr>Alcohol consumption in Ireland</vt:lpstr>
      <vt:lpstr>PowerPoint Presentation</vt:lpstr>
      <vt:lpstr>Alcohol consumption in Ireland</vt:lpstr>
      <vt:lpstr>PowerPoint Presentation</vt:lpstr>
      <vt:lpstr>PowerPoint Presentation</vt:lpstr>
      <vt:lpstr>PowerPoint Presentation</vt:lpstr>
      <vt:lpstr>PowerPoint Presentation</vt:lpstr>
      <vt:lpstr> National Alcohol Diary Survey 2013 </vt:lpstr>
      <vt:lpstr>PowerPoint Presentation</vt:lpstr>
      <vt:lpstr>Alcohol consumption, harm and consequences</vt:lpstr>
      <vt:lpstr>PowerPoint Presentation</vt:lpstr>
      <vt:lpstr>National trends in treated problem alcohol and other drug use, NDTRS 2008 to 2014</vt:lpstr>
      <vt:lpstr>PowerPoint Presentation</vt:lpstr>
      <vt:lpstr>PowerPoint Presentation</vt:lpstr>
      <vt:lpstr>Alcohol-related hospitalisations</vt:lpstr>
      <vt:lpstr>Alcoholic liver disease</vt:lpstr>
      <vt:lpstr>Cost of alcohol-related hospitalisations</vt:lpstr>
      <vt:lpstr>PowerPoint Presentation</vt:lpstr>
      <vt:lpstr>Alcohol-related mortality</vt:lpstr>
      <vt:lpstr>Poisoning deaths: main drugs in 2014</vt:lpstr>
      <vt:lpstr>Conclusion</vt:lpstr>
      <vt:lpstr>PowerPoint Presentation</vt:lpstr>
      <vt:lpstr>Alcohol and the workplace</vt:lpstr>
      <vt:lpstr>PowerPoint Presentation</vt:lpstr>
      <vt:lpstr>PowerPoint Presentation</vt:lpstr>
    </vt:vector>
  </TitlesOfParts>
  <Company>TCD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and Rehabilitation Responses to Alcohol Problems: Putting together a Coherent National Response</dc:title>
  <dc:creator>Shane Butler</dc:creator>
  <cp:lastModifiedBy>Karen Reid</cp:lastModifiedBy>
  <cp:revision>74</cp:revision>
  <dcterms:created xsi:type="dcterms:W3CDTF">2016-08-15T10:37:20Z</dcterms:created>
  <dcterms:modified xsi:type="dcterms:W3CDTF">2017-01-11T20:07:25Z</dcterms:modified>
</cp:coreProperties>
</file>