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0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1D264-5A3A-4D36-BB6F-B3DC4B19E3E6}" type="datetimeFigureOut">
              <a:rPr lang="en-IE" smtClean="0"/>
              <a:t>11/01/2017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B9B2-E12B-4E6F-B584-CDB117BC4B3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33685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ga-IE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ga-IE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ga-IE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Treatment and Rehabilitation Responses to Alcohol Problems: Putting together a Coherent National Response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Shane Butler PhD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9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Responsibility of Drinkers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crucial question during the 19</a:t>
            </a:r>
            <a:r>
              <a:rPr lang="en-US" baseline="30000" dirty="0" smtClean="0"/>
              <a:t>th</a:t>
            </a:r>
            <a:r>
              <a:rPr lang="en-US" dirty="0" smtClean="0"/>
              <a:t> century concerned the way in which drinkers might be deemed to be responsible for their drinking and for </a:t>
            </a:r>
            <a:r>
              <a:rPr lang="en-US" dirty="0" err="1" smtClean="0"/>
              <a:t>behaviours</a:t>
            </a:r>
            <a:r>
              <a:rPr lang="en-US" dirty="0" smtClean="0"/>
              <a:t> linked to this drinking</a:t>
            </a:r>
          </a:p>
          <a:p>
            <a:r>
              <a:rPr lang="en-US" dirty="0" smtClean="0"/>
              <a:t>A</a:t>
            </a:r>
            <a:r>
              <a:rPr lang="en-US" b="1" dirty="0" smtClean="0"/>
              <a:t> moral </a:t>
            </a:r>
            <a:r>
              <a:rPr lang="en-US" dirty="0" smtClean="0"/>
              <a:t>view (held both by church  and criminal justice people)   simply said that drinkers had ‘agency’ – they  choose to drink and should be held responsible for criminal </a:t>
            </a:r>
            <a:r>
              <a:rPr lang="en-US" dirty="0" err="1" smtClean="0"/>
              <a:t>behaviour</a:t>
            </a:r>
            <a:r>
              <a:rPr lang="en-US" dirty="0" smtClean="0"/>
              <a:t>, family problems, public order offences or illnesses stemming from this drinking</a:t>
            </a:r>
          </a:p>
          <a:p>
            <a:r>
              <a:rPr lang="en-US" dirty="0" smtClean="0"/>
              <a:t>An emerging </a:t>
            </a:r>
            <a:r>
              <a:rPr lang="en-US" b="1" dirty="0" smtClean="0"/>
              <a:t>medical</a:t>
            </a:r>
            <a:r>
              <a:rPr lang="en-US" dirty="0" smtClean="0"/>
              <a:t> view was that habitual problematic drinking was a disease or illness – outside the control of the drinker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14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Inebriate Asylums /Reformatories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These institutions were created in the UK (then including Ireland) and the USA at the end of the 19</a:t>
            </a:r>
            <a:r>
              <a:rPr lang="en-US" baseline="30000" dirty="0" smtClean="0"/>
              <a:t>th</a:t>
            </a:r>
            <a:r>
              <a:rPr lang="en-US" dirty="0" smtClean="0"/>
              <a:t> century / beginning of the 20</a:t>
            </a:r>
            <a:r>
              <a:rPr lang="en-US" baseline="30000" dirty="0" smtClean="0"/>
              <a:t>th</a:t>
            </a:r>
            <a:r>
              <a:rPr lang="en-US" dirty="0" smtClean="0"/>
              <a:t> century</a:t>
            </a:r>
          </a:p>
          <a:p>
            <a:r>
              <a:rPr lang="en-US" dirty="0" smtClean="0"/>
              <a:t>They were hybrid institutions involving a mix of criminal justice, health and religion – combining to to provide lengthy residential care for ‘inebriates’, ‘habitual drunkards’, ‘dipsomaniacs’ and ‘alcoholics’</a:t>
            </a:r>
          </a:p>
          <a:p>
            <a:r>
              <a:rPr lang="en-US" dirty="0" smtClean="0"/>
              <a:t>As </a:t>
            </a:r>
            <a:r>
              <a:rPr lang="en-US" dirty="0" err="1" smtClean="0"/>
              <a:t>Valverde</a:t>
            </a:r>
            <a:r>
              <a:rPr lang="en-US" dirty="0" smtClean="0"/>
              <a:t> described them, they catered not for diseases of the body or diseases of the mind but </a:t>
            </a:r>
            <a:r>
              <a:rPr lang="en-US" i="1" dirty="0" smtClean="0"/>
              <a:t>diseases of the will </a:t>
            </a:r>
          </a:p>
          <a:p>
            <a:r>
              <a:rPr lang="en-US" dirty="0" smtClean="0"/>
              <a:t>They proved to be highly unsuccessful and did not survive long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57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Ireland’s Intoxicating Liquor Commission 1925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“We think the only effective home for such people is a </a:t>
            </a:r>
            <a:r>
              <a:rPr lang="en-US" dirty="0" err="1" smtClean="0"/>
              <a:t>gaol</a:t>
            </a:r>
            <a:r>
              <a:rPr lang="en-US" dirty="0" smtClean="0"/>
              <a:t>, and the only suitable occupation plenty of hard </a:t>
            </a:r>
            <a:r>
              <a:rPr lang="en-US" dirty="0" err="1" smtClean="0"/>
              <a:t>labour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This sentiment had no effect on public policy, and problem drinkers continued to be accepted by the mental health system – albeit on sufferance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Disease Concept of Alcoholism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46" y="1806937"/>
            <a:ext cx="8042276" cy="4343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Emerged during the 1930s in post-Prohibition USA</a:t>
            </a:r>
          </a:p>
          <a:p>
            <a:r>
              <a:rPr lang="en-US" dirty="0" smtClean="0"/>
              <a:t>The essence of this ‘new scientific’  approach was that: </a:t>
            </a:r>
          </a:p>
          <a:p>
            <a:pPr lvl="1"/>
            <a:r>
              <a:rPr lang="en-US" dirty="0" smtClean="0"/>
              <a:t>Alcoholism existed as a discrete disease entity</a:t>
            </a:r>
          </a:p>
          <a:p>
            <a:pPr lvl="1"/>
            <a:r>
              <a:rPr lang="en-US" dirty="0" smtClean="0"/>
              <a:t>Caused by the individual vulnerabilities of a minority of drinkers rather than by alcohol per se</a:t>
            </a:r>
          </a:p>
          <a:p>
            <a:pPr lvl="1"/>
            <a:r>
              <a:rPr lang="en-US" dirty="0" smtClean="0"/>
              <a:t>With a fixed prevalence in any given population and not influenced by changes in population drinking habits</a:t>
            </a:r>
          </a:p>
          <a:p>
            <a:pPr lvl="1"/>
            <a:r>
              <a:rPr lang="en-US" dirty="0" smtClean="0"/>
              <a:t>The state’s primary responsibility was to provide alcoholism treatment, largely but not entirely within the mental health system</a:t>
            </a:r>
          </a:p>
          <a:p>
            <a:pPr lvl="1"/>
            <a:r>
              <a:rPr lang="en-US" dirty="0" smtClean="0"/>
              <a:t>No justification existed for alcohol control policies</a:t>
            </a:r>
          </a:p>
          <a:p>
            <a:pPr marL="0" indent="0">
              <a:buNone/>
            </a:pPr>
            <a:r>
              <a:rPr lang="en-US" b="1" dirty="0" smtClean="0"/>
              <a:t>In brief, the healthcare system – and the mental health services in particular -  now claimed ‘ownership’ of  alcoholism! </a:t>
            </a:r>
          </a:p>
          <a:p>
            <a:pPr marL="349250" lvl="1" indent="0">
              <a:buNone/>
            </a:pPr>
            <a:endParaRPr lang="en-US" b="1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39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World Health </a:t>
            </a:r>
            <a:r>
              <a:rPr lang="en-US" dirty="0" err="1" smtClean="0"/>
              <a:t>Organisation</a:t>
            </a:r>
            <a:r>
              <a:rPr lang="en-US" dirty="0" smtClean="0"/>
              <a:t>  (WHO) and Alcoholism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E.M. </a:t>
            </a:r>
            <a:r>
              <a:rPr lang="en-US" dirty="0" err="1" smtClean="0"/>
              <a:t>Jellinek</a:t>
            </a:r>
            <a:r>
              <a:rPr lang="en-US" dirty="0" smtClean="0"/>
              <a:t> worked with WHO during the 1950s to promote the disease concept internationally </a:t>
            </a:r>
          </a:p>
          <a:p>
            <a:r>
              <a:rPr lang="en-US" dirty="0" smtClean="0"/>
              <a:t>Governments were advised to create and sustain alcoholism treatment services </a:t>
            </a:r>
          </a:p>
          <a:p>
            <a:r>
              <a:rPr lang="en-US" dirty="0" smtClean="0"/>
              <a:t>Reassured that the prevalence of this disease was unrelated to population drinking habits </a:t>
            </a:r>
          </a:p>
          <a:p>
            <a:r>
              <a:rPr lang="en-US" dirty="0" smtClean="0"/>
              <a:t>From the early-1970s, WHO moved decisively away from this concept towards a public health approach to alcohol and associated problems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25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Alcoholism and Irish Mental Health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mental health policy documents are illustrative of changing views on alcoholism and its management within the mental health services:</a:t>
            </a:r>
          </a:p>
          <a:p>
            <a:pPr lvl="1"/>
            <a:r>
              <a:rPr lang="en-US" b="1" dirty="0" smtClean="0"/>
              <a:t>Commission of Inquiry on Mental Illness (1966)</a:t>
            </a:r>
          </a:p>
          <a:p>
            <a:pPr lvl="1"/>
            <a:r>
              <a:rPr lang="en-US" b="1" dirty="0" smtClean="0"/>
              <a:t>The Psychiatric Services: Planning for the Future (1984)</a:t>
            </a:r>
          </a:p>
          <a:p>
            <a:pPr lvl="1"/>
            <a:r>
              <a:rPr lang="en-US" b="1" dirty="0" smtClean="0"/>
              <a:t>A Vision for Change: Report of the Expert Group on Mental Health Policy (2006)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2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Commission of Inquiry on </a:t>
            </a:r>
            <a:r>
              <a:rPr lang="en-US" smtClean="0"/>
              <a:t>Mental Illness (1966)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report was unequivocal in its acceptance of the WHO position on alcoholism as disease</a:t>
            </a:r>
          </a:p>
          <a:p>
            <a:r>
              <a:rPr lang="en-US" dirty="0" smtClean="0"/>
              <a:t>Recommended development of specialist alcoholism treatment services within the country’s adult mental health system</a:t>
            </a:r>
          </a:p>
          <a:p>
            <a:r>
              <a:rPr lang="en-US" dirty="0" smtClean="0"/>
              <a:t>Was mildly critical of the public mental health services, which  were seen to be less committed to alcoholism treatment than the private hospitals</a:t>
            </a:r>
          </a:p>
        </p:txBody>
      </p:sp>
    </p:spTree>
    <p:extLst>
      <p:ext uri="{BB962C8B-B14F-4D97-AF65-F5344CB8AC3E}">
        <p14:creationId xmlns:p14="http://schemas.microsoft.com/office/powerpoint/2010/main" val="165175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The Psychiatric Services: Planning for the Future (1984)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Dismissed the concept of alcoholism as scientifically discredited, and viewed alcohol-related problems in ‘disaggregated’, dimensional terms </a:t>
            </a:r>
          </a:p>
          <a:p>
            <a:r>
              <a:rPr lang="en-US" dirty="0" smtClean="0"/>
              <a:t>Discussed  alcohol-related problems from a  public health perspective,  arguing that it was unreasonable to expect the health system alone to ‘own’ drinking problems </a:t>
            </a:r>
          </a:p>
          <a:p>
            <a:r>
              <a:rPr lang="en-US" dirty="0" smtClean="0"/>
              <a:t>Highlighted  outcome studies which were not supportive of residential rehabilitation</a:t>
            </a:r>
          </a:p>
          <a:p>
            <a:r>
              <a:rPr lang="en-US" dirty="0" smtClean="0"/>
              <a:t>Agreed (somewhat grudgingly) that the mental health services would continue to accept clinical responsibility for drinking problems – primarily through community-based service provision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A Vision for Change: Report of the Expert Group on Mental Health Policy (2006)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Responsibility for the management of ‘addiction’ lies outside the mental health system – except in cases of serious comorbidity / dual diagnosis</a:t>
            </a:r>
          </a:p>
          <a:p>
            <a:r>
              <a:rPr lang="en-US" dirty="0" smtClean="0"/>
              <a:t>Discussion of alcohol and drug dependence in this document was singularly brief, and the group effectively ignored the recommendations of a sub-group which had prepared a detailed plan for managing addiction within mental health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7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Explaining Conceptual Shifts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disease concept was a classic social construction – owing nothing to science</a:t>
            </a:r>
          </a:p>
          <a:p>
            <a:r>
              <a:rPr lang="en-US" dirty="0" smtClean="0"/>
              <a:t>In Ireland much of the enthusiasm for the concept came from private psychiatry, in the wake of the founding of Voluntary Health Insurance 1957 </a:t>
            </a:r>
          </a:p>
          <a:p>
            <a:r>
              <a:rPr lang="en-US" dirty="0" smtClean="0"/>
              <a:t>Irish health policy embraced the concept just as WHO began to move away from it</a:t>
            </a:r>
          </a:p>
          <a:p>
            <a:r>
              <a:rPr lang="en-US" dirty="0" smtClean="0"/>
              <a:t>By 1984  the public mental health services were overwhelmed by the expectation that problem drinkers had a right to inpatient treatment </a:t>
            </a:r>
          </a:p>
          <a:p>
            <a:r>
              <a:rPr lang="en-US" dirty="0" smtClean="0"/>
              <a:t>By 2006, an over-stretched and under-resourced public mental health system was largely unsympathetic to the lot of problem drinkers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57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 of this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explore the difficulties which health services generally, and Irish health services </a:t>
            </a:r>
            <a:r>
              <a:rPr lang="en-US" smtClean="0"/>
              <a:t>in  particular, </a:t>
            </a:r>
            <a:r>
              <a:rPr lang="en-US" dirty="0" smtClean="0"/>
              <a:t>experience in delivering treatment and rehabilitation services for people with alcohol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83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Admissions 2015*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Admissions:   17, 860</a:t>
            </a:r>
          </a:p>
          <a:p>
            <a:r>
              <a:rPr lang="en-US" dirty="0" smtClean="0"/>
              <a:t>Alcohol admissions: 1,188 (6.6%) </a:t>
            </a:r>
          </a:p>
          <a:p>
            <a:r>
              <a:rPr lang="en-US" dirty="0" smtClean="0"/>
              <a:t>General Hospital Psychiatric Units: 4.5% alcohol</a:t>
            </a:r>
          </a:p>
          <a:p>
            <a:r>
              <a:rPr lang="en-US" dirty="0" smtClean="0"/>
              <a:t>Private Psychiatric Hospitals         : 13.8% alcohol</a:t>
            </a:r>
          </a:p>
          <a:p>
            <a:r>
              <a:rPr lang="en-US" dirty="0" smtClean="0"/>
              <a:t>Public Psychiatric Hospitals          : 4.7% </a:t>
            </a:r>
            <a:endParaRPr lang="en-US" dirty="0"/>
          </a:p>
          <a:p>
            <a:r>
              <a:rPr lang="en-US" dirty="0" smtClean="0"/>
              <a:t>*A. Daly and S. Craig (2016), </a:t>
            </a:r>
            <a:r>
              <a:rPr lang="en-US" i="1" dirty="0" smtClean="0"/>
              <a:t>Activities of Irish Psychiatric Units and Hospitals 2015 : Main findings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Contested Meanings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Still no consensus about health service ‘ownership’ of alcohol-related problems</a:t>
            </a:r>
          </a:p>
          <a:p>
            <a:pPr lvl="1"/>
            <a:r>
              <a:rPr lang="en-US" dirty="0" smtClean="0"/>
              <a:t>Alcohol dependence and other related problems feature in mental health diagnostic systems, but our mental health policy won’t accept ownership of it</a:t>
            </a:r>
          </a:p>
          <a:p>
            <a:pPr lvl="1"/>
            <a:r>
              <a:rPr lang="en-US" dirty="0" smtClean="0"/>
              <a:t>Similarly, our mental health legislation does not permit involuntary </a:t>
            </a:r>
            <a:r>
              <a:rPr lang="en-US" dirty="0" err="1" smtClean="0"/>
              <a:t>hospitalisation</a:t>
            </a:r>
            <a:r>
              <a:rPr lang="en-US" dirty="0" smtClean="0"/>
              <a:t> of ‘addiction’</a:t>
            </a:r>
          </a:p>
          <a:p>
            <a:pPr lvl="1"/>
            <a:r>
              <a:rPr lang="en-US" dirty="0" smtClean="0"/>
              <a:t>In forensic mental health terms, alcohol dependence does not absolve its sufferers of responsibility for related criminal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lvl="1"/>
            <a:r>
              <a:rPr lang="en-US" dirty="0" smtClean="0"/>
              <a:t>Differing views on the necessity for or value of residential rehabilitation of alcohol dependence don’t reflect evaluative research </a:t>
            </a:r>
          </a:p>
          <a:p>
            <a:pPr lvl="1"/>
            <a:r>
              <a:rPr lang="en-US" dirty="0" smtClean="0"/>
              <a:t>The health service cannot readily persuade other sectors of government to share ‘ownership’ 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8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Resolving these Contested Meanings?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conflicts and disagreements are essentially the same as those that have existed for the past two centuries</a:t>
            </a:r>
          </a:p>
          <a:p>
            <a:r>
              <a:rPr lang="en-US" dirty="0" smtClean="0"/>
              <a:t>It is unrealistic to think that they will be resolved any time soon  by developments in neuroscience (“addiction is a brain disease” etc….) </a:t>
            </a:r>
          </a:p>
          <a:p>
            <a:r>
              <a:rPr lang="en-US" dirty="0" smtClean="0"/>
              <a:t>Maybe best to learn to live with conflict and ambiguity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13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 for HSE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Accept pragmatically that the ideal of a coherent health service response to alcohol-related problems is aspirational </a:t>
            </a:r>
          </a:p>
          <a:p>
            <a:r>
              <a:rPr lang="en-US" dirty="0" smtClean="0"/>
              <a:t>Revert to mental health service ‘ownership’ of alcohol-related problems within HSE management systems – because the current location within ‘social care /social inclusion’ is not working particularly well</a:t>
            </a:r>
          </a:p>
          <a:p>
            <a:r>
              <a:rPr lang="en-US" dirty="0" smtClean="0"/>
              <a:t>Take a second look at the </a:t>
            </a:r>
            <a:r>
              <a:rPr lang="en-US" i="1" dirty="0" smtClean="0"/>
              <a:t>Planning for the Future </a:t>
            </a:r>
            <a:r>
              <a:rPr lang="en-US" dirty="0" smtClean="0"/>
              <a:t>(1984) recommendations on this subject</a:t>
            </a:r>
          </a:p>
          <a:p>
            <a:r>
              <a:rPr lang="en-US" dirty="0" smtClean="0"/>
              <a:t>Also, take a second look at the work of the subgroup on addiction which reported to the </a:t>
            </a:r>
            <a:r>
              <a:rPr lang="en-US" i="1" dirty="0" smtClean="0"/>
              <a:t>Vision for Change</a:t>
            </a:r>
            <a:r>
              <a:rPr lang="en-US" dirty="0" smtClean="0"/>
              <a:t> (2006) committee</a:t>
            </a:r>
          </a:p>
          <a:p>
            <a:r>
              <a:rPr lang="en-US" dirty="0" smtClean="0"/>
              <a:t>Provide the resources necessary for the mental health services to play the main role in providing and coordinating health services responses to alcohol-related problems </a:t>
            </a:r>
          </a:p>
          <a:p>
            <a:r>
              <a:rPr lang="en-US" dirty="0" smtClean="0"/>
              <a:t>Failure to do this will inevitably result in alcohol-related problems continuing to be marginal, unimportant and almost invisible within Irish health services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44533"/>
            <a:ext cx="7411066" cy="401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 Coherent Healthcare Response to Alcohol-Related Problems 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Ideally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Based on a clearly-stated (and generally accepted) view of the dimensional nature of alcohol-related problems </a:t>
            </a:r>
          </a:p>
          <a:p>
            <a:pPr lvl="1"/>
            <a:r>
              <a:rPr lang="en-US" dirty="0" smtClean="0"/>
              <a:t>Using evidence-based interventions</a:t>
            </a:r>
          </a:p>
          <a:p>
            <a:pPr lvl="1"/>
            <a:r>
              <a:rPr lang="en-US" dirty="0" smtClean="0"/>
              <a:t>Reflecting therapeutic commitment by </a:t>
            </a:r>
            <a:r>
              <a:rPr lang="en-US" i="1" dirty="0" smtClean="0"/>
              <a:t>all </a:t>
            </a:r>
            <a:r>
              <a:rPr lang="en-US" dirty="0" smtClean="0"/>
              <a:t>health professionals – not just substance misuse specialists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partnership with a range of human services (e.g. social protection, child welfare, criminal justice, homelessness, youth services) which regularly deal with alcohol issues</a:t>
            </a:r>
          </a:p>
          <a:p>
            <a:pPr lvl="1"/>
            <a:r>
              <a:rPr lang="en-US" dirty="0" smtClean="0"/>
              <a:t> Involving collaboration between the statutory system (HSE) and both private psychiatric hospitals and non-medical, voluntary rehabilitation agencies</a:t>
            </a:r>
          </a:p>
          <a:p>
            <a:pPr lvl="1"/>
            <a:r>
              <a:rPr lang="en-US" dirty="0" smtClean="0"/>
              <a:t>Resulting in a situation where all of the various health-related interventions complement one another and, between them, form a comprehensive whole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5"/>
            <a:ext cx="8042276" cy="1336956"/>
          </a:xfrm>
        </p:spPr>
        <p:txBody>
          <a:bodyPr/>
          <a:lstStyle/>
          <a:p>
            <a:r>
              <a:rPr lang="en-US" sz="3600" dirty="0" smtClean="0"/>
              <a:t>Health Service Executive (HSE) and Alcohol-Related Problems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trawl through the HSE website and other policy / research publications  suggests a different </a:t>
            </a:r>
            <a:r>
              <a:rPr lang="en-US" b="1" dirty="0" smtClean="0"/>
              <a:t>reality</a:t>
            </a:r>
            <a:r>
              <a:rPr lang="en-US" dirty="0" smtClean="0"/>
              <a:t>: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sz="2000" dirty="0" smtClean="0"/>
              <a:t>No explicit  statement setting out the HSE position on its role / function in relation to alcohol-related problems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sz="2100" dirty="0"/>
              <a:t>No </a:t>
            </a:r>
            <a:r>
              <a:rPr lang="en-US" sz="2100" dirty="0" smtClean="0"/>
              <a:t>clear </a:t>
            </a:r>
            <a:r>
              <a:rPr lang="en-US" sz="2100" dirty="0"/>
              <a:t>‘ownership’ of alcohol-related problems within HSE management </a:t>
            </a:r>
            <a:r>
              <a:rPr lang="en-US" sz="2100" dirty="0" smtClean="0"/>
              <a:t>structures – although a fuller search would reveal that these problems make up part of the work of a few ‘directorates’ e.g. Social Care and Mental Health 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sz="2100" dirty="0" smtClean="0"/>
              <a:t>Also, clear from </a:t>
            </a:r>
            <a:r>
              <a:rPr lang="en-US" sz="2100" i="1" dirty="0" smtClean="0"/>
              <a:t>A Vision for Change (2006) </a:t>
            </a:r>
            <a:r>
              <a:rPr lang="en-US" sz="2100" dirty="0" smtClean="0"/>
              <a:t>that there is some ‘disowning’ going on!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sz="2000" dirty="0"/>
              <a:t>Alcohol-related problems have no visibility within the overall corporate system and would appear to be low priority for HSE </a:t>
            </a:r>
            <a:r>
              <a:rPr lang="en-US" sz="2000" dirty="0" smtClean="0"/>
              <a:t>management</a:t>
            </a:r>
          </a:p>
          <a:p>
            <a:pPr marL="644525" lvl="3" indent="-349250">
              <a:spcBef>
                <a:spcPts val="2000"/>
              </a:spcBef>
            </a:pPr>
            <a:r>
              <a:rPr lang="en-US" sz="2000" dirty="0" smtClean="0"/>
              <a:t>However, a fuller search would show up evidence of research, policy documents and specific initiatives on this front   </a:t>
            </a:r>
            <a:endParaRPr lang="en-US" sz="2000" dirty="0"/>
          </a:p>
          <a:p>
            <a:pPr marL="295275" lvl="3" indent="0">
              <a:spcBef>
                <a:spcPts val="2000"/>
              </a:spcBef>
              <a:buNone/>
            </a:pPr>
            <a:endParaRPr lang="en-US" sz="2100" dirty="0" smtClean="0"/>
          </a:p>
          <a:p>
            <a:pPr marL="631825" lvl="2" indent="-349250">
              <a:spcBef>
                <a:spcPts val="2000"/>
              </a:spcBef>
            </a:pPr>
            <a:endParaRPr lang="en-US" dirty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82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In a country where 46% of the population has private health insurance, can we be sure that all admissions to Tier 4 private psychiatric hospitals are clinically justified? </a:t>
            </a:r>
          </a:p>
          <a:p>
            <a:r>
              <a:rPr lang="en-US" dirty="0" smtClean="0"/>
              <a:t>How closely integrated into the work of the parent mental health system are the activities of alcohol </a:t>
            </a:r>
            <a:r>
              <a:rPr lang="en-US" dirty="0" err="1" smtClean="0"/>
              <a:t>counsellors</a:t>
            </a:r>
            <a:r>
              <a:rPr lang="en-US" dirty="0" smtClean="0"/>
              <a:t> employed within HSE mental health services?</a:t>
            </a:r>
          </a:p>
          <a:p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an we be sure that all or most admissions to residential rehabilitation services (still influenced by the </a:t>
            </a:r>
            <a:r>
              <a:rPr lang="en-US" i="1" dirty="0" smtClean="0"/>
              <a:t>Minnesota Model</a:t>
            </a:r>
            <a:r>
              <a:rPr lang="en-US" dirty="0" smtClean="0"/>
              <a:t>) are justified and not merely reflective of a national preoccupation with residential care? </a:t>
            </a:r>
          </a:p>
          <a:p>
            <a:r>
              <a:rPr lang="en-US" dirty="0" smtClean="0"/>
              <a:t>How successful has the work of ICGP been in creating therapeutic commitment to the management of alcohol problems amongst Irish GPs?</a:t>
            </a:r>
          </a:p>
          <a:p>
            <a:r>
              <a:rPr lang="en-US" dirty="0" smtClean="0"/>
              <a:t>What work has HSE done  with the Child and Family Agency (</a:t>
            </a:r>
            <a:r>
              <a:rPr lang="en-US" dirty="0" err="1" smtClean="0"/>
              <a:t>Tusla</a:t>
            </a:r>
            <a:r>
              <a:rPr lang="en-US" dirty="0" smtClean="0"/>
              <a:t>) to foster good collaborative relationships between these two statutory bodies in relation to parental alcohol problems affecting children? </a:t>
            </a:r>
          </a:p>
          <a:p>
            <a:r>
              <a:rPr lang="en-US" dirty="0" smtClean="0"/>
              <a:t>Where do we stand with the vexed question of integrating alcohol into our new National Drugs Strategy?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76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FAIR!!!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the statutory health system in Ireland has not done well in terms of delivering or facilitating an integrated,  coherent health service response to alcohol-related problems, there is no reason to believe that it is any more or less successful in this regard than any other international health system</a:t>
            </a:r>
          </a:p>
          <a:p>
            <a:r>
              <a:rPr lang="en-US" dirty="0" smtClean="0"/>
              <a:t>Best to explore the difficulties and complexities than to </a:t>
            </a:r>
            <a:r>
              <a:rPr lang="en-US" dirty="0" err="1" smtClean="0"/>
              <a:t>criticise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7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Sociological Approaches to Understanding the ‘Construction’ of Alcohol Problems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Use historical and sociological methods to explain how,  at various times and in various places,  society accepts a dominant model or ‘governing image’ of problematic alcohol consumption (e.g. work of Joseph </a:t>
            </a:r>
            <a:r>
              <a:rPr lang="en-US" dirty="0" err="1" smtClean="0"/>
              <a:t>Gusfield</a:t>
            </a:r>
            <a:r>
              <a:rPr lang="en-US" dirty="0" smtClean="0"/>
              <a:t>, Robin Room, Craig </a:t>
            </a:r>
            <a:r>
              <a:rPr lang="en-US" dirty="0" err="1" smtClean="0"/>
              <a:t>Reinarman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This theoretical approach downplays the role of scientific research and rationality in the process of problem construction</a:t>
            </a:r>
          </a:p>
          <a:p>
            <a:r>
              <a:rPr lang="en-US" dirty="0" smtClean="0"/>
              <a:t>It sees the business of problem construction as involving value conflicts, interest group activity and lobbying – with research evidence often playing a minor role in this process</a:t>
            </a:r>
          </a:p>
          <a:p>
            <a:r>
              <a:rPr lang="en-US" dirty="0" smtClean="0"/>
              <a:t>Also tends to see public policy on alcohol as inevitably involving ‘contested meanings’, interest group conflict and clashing value systems – rather than rationality and scientific evidence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6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of Alcohol-Related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of ‘ownership’ refers to the way in which some influential grouping or institution claims:</a:t>
            </a:r>
          </a:p>
          <a:p>
            <a:pPr lvl="1"/>
            <a:r>
              <a:rPr lang="en-US" dirty="0" smtClean="0"/>
              <a:t>That it uniquely possesses the knowledge and expertise to explain the nature and causation of a problem, and</a:t>
            </a:r>
          </a:p>
          <a:p>
            <a:pPr lvl="1"/>
            <a:r>
              <a:rPr lang="en-US" dirty="0" smtClean="0"/>
              <a:t>That, on this basis, it should be given the predominant role – if not indeed a monopoly – on societal management of this problem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6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Who Owned Alcohol-Related Problems in the 19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Century?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During this century, in Ireland and other developed countries, ownership of drinking problems was an ambiguous and shifting affair, involving:</a:t>
            </a:r>
          </a:p>
          <a:p>
            <a:pPr lvl="1"/>
            <a:r>
              <a:rPr lang="en-US" dirty="0" smtClean="0"/>
              <a:t>The criminal justice system</a:t>
            </a:r>
          </a:p>
          <a:p>
            <a:pPr lvl="1"/>
            <a:r>
              <a:rPr lang="en-US" dirty="0" smtClean="0"/>
              <a:t>The Churches </a:t>
            </a:r>
          </a:p>
          <a:p>
            <a:pPr lvl="1"/>
            <a:r>
              <a:rPr lang="en-US" dirty="0" smtClean="0"/>
              <a:t>The mental health/asylum system </a:t>
            </a:r>
          </a:p>
          <a:p>
            <a:pPr lvl="1"/>
            <a:endParaRPr lang="en-US" dirty="0"/>
          </a:p>
          <a:p>
            <a:r>
              <a:rPr lang="en-US" dirty="0" smtClean="0"/>
              <a:t>No consensus existed as to how problem drinkers might be most validly </a:t>
            </a:r>
            <a:r>
              <a:rPr lang="en-US" dirty="0" err="1" smtClean="0"/>
              <a:t>categorised</a:t>
            </a:r>
            <a:endParaRPr lang="en-US" dirty="0" smtClean="0"/>
          </a:p>
          <a:p>
            <a:r>
              <a:rPr lang="en-US" dirty="0" smtClean="0"/>
              <a:t>It also appeared as though some of these institutions might be happy to ‘disown’ drinking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70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1892</TotalTime>
  <Words>1996</Words>
  <Application>Microsoft Office PowerPoint</Application>
  <PresentationFormat>On-screen Show (4:3)</PresentationFormat>
  <Paragraphs>128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Calibri</vt:lpstr>
      <vt:lpstr>News Gothic MT</vt:lpstr>
      <vt:lpstr>Wingdings 2</vt:lpstr>
      <vt:lpstr>Breeze</vt:lpstr>
      <vt:lpstr>Treatment and Rehabilitation Responses to Alcohol Problems: Putting together a Coherent National Response</vt:lpstr>
      <vt:lpstr>Aim of this Presentation</vt:lpstr>
      <vt:lpstr>A Coherent Healthcare Response to Alcohol-Related Problems ? </vt:lpstr>
      <vt:lpstr>Health Service Executive (HSE) and Alcohol-Related Problems</vt:lpstr>
      <vt:lpstr>Questions?</vt:lpstr>
      <vt:lpstr>TO BE FAIR!!!</vt:lpstr>
      <vt:lpstr>Sociological Approaches to Understanding the ‘Construction’ of Alcohol Problems </vt:lpstr>
      <vt:lpstr>Ownership of Alcohol-Related Problems </vt:lpstr>
      <vt:lpstr>Who Owned Alcohol-Related Problems in the 19th Century?</vt:lpstr>
      <vt:lpstr>The Responsibility of Drinkers</vt:lpstr>
      <vt:lpstr>Inebriate Asylums /Reformatories </vt:lpstr>
      <vt:lpstr>Ireland’s Intoxicating Liquor Commission 1925</vt:lpstr>
      <vt:lpstr>The Disease Concept of Alcoholism</vt:lpstr>
      <vt:lpstr>World Health Organisation  (WHO) and Alcoholism</vt:lpstr>
      <vt:lpstr>Alcoholism and Irish Mental Health Services</vt:lpstr>
      <vt:lpstr>Commission of Inquiry on Mental Illness (1966)</vt:lpstr>
      <vt:lpstr>The Psychiatric Services: Planning for the Future (1984)</vt:lpstr>
      <vt:lpstr> A Vision for Change: Report of the Expert Group on Mental Health Policy (2006)</vt:lpstr>
      <vt:lpstr>Explaining Conceptual Shifts</vt:lpstr>
      <vt:lpstr>Mental Health Admissions 2015* </vt:lpstr>
      <vt:lpstr>Contested Meanings </vt:lpstr>
      <vt:lpstr>Resolving these Contested Meanings? </vt:lpstr>
      <vt:lpstr>Recommendation for HSE</vt:lpstr>
      <vt:lpstr>PowerPoint Presentation</vt:lpstr>
    </vt:vector>
  </TitlesOfParts>
  <Company>TCD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and Rehabilitation Responses to Alcohol Problems: Putting together a Coherent National Response</dc:title>
  <dc:creator>Shane Butler</dc:creator>
  <cp:lastModifiedBy>Karen Reid</cp:lastModifiedBy>
  <cp:revision>74</cp:revision>
  <dcterms:created xsi:type="dcterms:W3CDTF">2016-08-15T10:37:20Z</dcterms:created>
  <dcterms:modified xsi:type="dcterms:W3CDTF">2017-01-11T20:05:38Z</dcterms:modified>
</cp:coreProperties>
</file>