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275" r:id="rId4"/>
    <p:sldId id="276" r:id="rId5"/>
    <p:sldId id="279" r:id="rId6"/>
    <p:sldId id="281" r:id="rId7"/>
    <p:sldId id="259" r:id="rId8"/>
    <p:sldId id="262" r:id="rId9"/>
    <p:sldId id="269" r:id="rId10"/>
    <p:sldId id="266" r:id="rId11"/>
    <p:sldId id="260" r:id="rId12"/>
    <p:sldId id="282" r:id="rId13"/>
    <p:sldId id="270" r:id="rId14"/>
    <p:sldId id="271" r:id="rId15"/>
    <p:sldId id="273" r:id="rId16"/>
    <p:sldId id="283" r:id="rId17"/>
    <p:sldId id="284" r:id="rId18"/>
    <p:sldId id="288" r:id="rId19"/>
    <p:sldId id="287" r:id="rId20"/>
    <p:sldId id="285" r:id="rId21"/>
    <p:sldId id="272" r:id="rId2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7" d="100"/>
          <a:sy n="77" d="100"/>
        </p:scale>
        <p:origin x="-10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90BAC-1DB0-4970-8270-040718A61CD9}" type="datetimeFigureOut">
              <a:rPr lang="en-IE" smtClean="0"/>
              <a:t>16/01/2014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6047D-2C81-4AF3-B5B4-C37697785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98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EEB5F-4C15-44B4-8D76-E09608499456}" type="datetimeFigureOut">
              <a:rPr lang="en-IE" smtClean="0"/>
              <a:t>16/01/2014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D2391-A862-4531-BEC1-0BCF42D75C1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790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D2391-A862-4531-BEC1-0BCF42D75C10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588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BF89C2-4E23-404F-A8EB-A4557E7EA228}" type="datetimeFigureOut">
              <a:rPr lang="en-IE" smtClean="0"/>
              <a:t>16/01/2014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838B56-1736-45D2-ADE0-58222A800932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Supporting the Local Effort to Tackle the Drugs Problem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Susan Scally</a:t>
            </a:r>
          </a:p>
          <a:p>
            <a:r>
              <a:rPr lang="en-IE" dirty="0" smtClean="0"/>
              <a:t>Head of Drugs Policy Unit</a:t>
            </a:r>
          </a:p>
          <a:p>
            <a:r>
              <a:rPr lang="en-IE" dirty="0" smtClean="0"/>
              <a:t>Department of Health</a:t>
            </a:r>
          </a:p>
          <a:p>
            <a:endParaRPr lang="en-IE" dirty="0"/>
          </a:p>
          <a:p>
            <a:r>
              <a:rPr lang="en-IE" dirty="0" smtClean="0"/>
              <a:t>National Drugs Strategy Conference, 16 January 2014</a:t>
            </a:r>
          </a:p>
          <a:p>
            <a:endParaRPr lang="en-IE" dirty="0" smtClean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3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Nationwide access to treatment services;</a:t>
            </a:r>
          </a:p>
          <a:p>
            <a:pPr marL="0" indent="0">
              <a:buNone/>
            </a:pPr>
            <a:r>
              <a:rPr lang="en-IE" dirty="0" smtClean="0"/>
              <a:t>-	Almost 100% of 0/18s access treatment within 1 		month;</a:t>
            </a:r>
          </a:p>
          <a:p>
            <a:pPr marL="0" indent="0">
              <a:buNone/>
            </a:pPr>
            <a:r>
              <a:rPr lang="en-IE" dirty="0" smtClean="0"/>
              <a:t>-	Almost 100% of u/18s access treatment within 1 week;</a:t>
            </a:r>
          </a:p>
          <a:p>
            <a:pPr>
              <a:buFont typeface="Arial" charset="0"/>
              <a:buChar char="•"/>
            </a:pPr>
            <a:r>
              <a:rPr lang="en-IE" dirty="0" smtClean="0"/>
              <a:t>Probation service work with Irish Prison Service, Gardaí and treatment services to intervene with clients with substance misuse problems;</a:t>
            </a:r>
            <a:endParaRPr lang="en-IE" dirty="0"/>
          </a:p>
          <a:p>
            <a:r>
              <a:rPr lang="en-IE" dirty="0" smtClean="0"/>
              <a:t>3 </a:t>
            </a:r>
            <a:r>
              <a:rPr lang="en-IE" dirty="0"/>
              <a:t>main health issues affecting prisoners are mental health, poor physical health and drug addiction;</a:t>
            </a:r>
          </a:p>
          <a:p>
            <a:r>
              <a:rPr lang="en-IE" dirty="0" smtClean="0"/>
              <a:t>Expansion of drug treatment (including Methadone treatment) and other health and social services in prisons and in reach services as required </a:t>
            </a:r>
            <a:endParaRPr lang="en-IE" dirty="0"/>
          </a:p>
          <a:p>
            <a:r>
              <a:rPr lang="en-IE" dirty="0" smtClean="0"/>
              <a:t>Protocol in place for seamless provision of treatment services between prison and the community</a:t>
            </a:r>
          </a:p>
          <a:p>
            <a:r>
              <a:rPr lang="en-IE" dirty="0" smtClean="0"/>
              <a:t>Drug treatment in prisons contributing to a reduction in the incidence of post release overdoses</a:t>
            </a:r>
            <a:endParaRPr lang="en-IE" dirty="0"/>
          </a:p>
          <a:p>
            <a:pPr>
              <a:buFont typeface="Arial" charset="0"/>
              <a:buChar char="•"/>
            </a:pPr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Treatment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7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r>
              <a:rPr lang="en-IE" dirty="0" smtClean="0"/>
              <a:t>Very positive feedback from NDRIC evaluation – Drugs Task Force played key role;</a:t>
            </a:r>
          </a:p>
          <a:p>
            <a:r>
              <a:rPr lang="en-IE" dirty="0" smtClean="0"/>
              <a:t>National roll out of NDRIC planned;</a:t>
            </a:r>
          </a:p>
          <a:p>
            <a:r>
              <a:rPr lang="en-IE" dirty="0" smtClean="0"/>
              <a:t>Issue with take-up of places on Drugs Specific CE Schemes;</a:t>
            </a:r>
          </a:p>
          <a:p>
            <a:r>
              <a:rPr lang="en-IE" dirty="0" smtClean="0"/>
              <a:t>Drugs specific CE scheme model being examined by Advisory Committee under aegis of Department of Social Protection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R</a:t>
            </a:r>
            <a:r>
              <a:rPr lang="en-IE" dirty="0" smtClean="0"/>
              <a:t>ehabilitation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1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E" dirty="0" smtClean="0"/>
              <a:t>Improvements in treatment infrastructure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E" dirty="0" smtClean="0"/>
              <a:t>Evidence of coherence in the coordination of substance misuse policy;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E" dirty="0" smtClean="0"/>
              <a:t>Local innovation and best practice leading to national roll out of initiatives;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E" dirty="0" smtClean="0"/>
              <a:t>Multi-agency approach is mainstream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E" dirty="0" smtClean="0"/>
              <a:t>Substance misuse a key challenge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Summary of outcomes from Bilateral Meetings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90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dirty="0" smtClean="0"/>
              <a:t>National Coordinating Committee for Drugs Task Forces meets on 23 January 2013.   Its terms of reference are:</a:t>
            </a:r>
          </a:p>
          <a:p>
            <a:pPr>
              <a:buFontTx/>
              <a:buChar char="-"/>
            </a:pPr>
            <a:r>
              <a:rPr lang="en-IE" sz="2300" dirty="0" smtClean="0"/>
              <a:t>to drive implementation of the National Drugs Strategy at Local and Regional Level;</a:t>
            </a:r>
          </a:p>
          <a:p>
            <a:pPr>
              <a:buFontTx/>
              <a:buChar char="-"/>
            </a:pPr>
            <a:r>
              <a:rPr lang="en-IE" sz="2300" dirty="0" smtClean="0"/>
              <a:t>to oversee, monitor and support the work of the Task Forces and to ensure that policy on drugs is informed by their work;</a:t>
            </a:r>
          </a:p>
          <a:p>
            <a:pPr>
              <a:buFontTx/>
              <a:buChar char="-"/>
            </a:pPr>
            <a:r>
              <a:rPr lang="en-IE" sz="2300" dirty="0" smtClean="0"/>
              <a:t>to monitor implementation of NDS actions specific to Drug and Alcohol Task Forces;</a:t>
            </a:r>
          </a:p>
          <a:p>
            <a:pPr>
              <a:buFontTx/>
              <a:buChar char="-"/>
            </a:pPr>
            <a:r>
              <a:rPr lang="en-IE" sz="2300" dirty="0" smtClean="0"/>
              <a:t>to monitor the expenditure and activities of the Task Forces and of drugs projects in their areas and to </a:t>
            </a:r>
          </a:p>
          <a:p>
            <a:pPr>
              <a:buFontTx/>
              <a:buChar char="-"/>
            </a:pPr>
            <a:r>
              <a:rPr lang="en-IE" sz="2300" dirty="0" smtClean="0"/>
              <a:t>Make recommendations to the Minister in relation to the implementation of the NDS and effective coordination of service delivery at local and regional level </a:t>
            </a:r>
          </a:p>
          <a:p>
            <a:pPr>
              <a:buFontTx/>
              <a:buChar char="-"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National Coordinating Committee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6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en-IE" b="1" dirty="0" smtClean="0"/>
              <a:t>Statutory Sector: </a:t>
            </a:r>
            <a:r>
              <a:rPr lang="en-IE" sz="2200" dirty="0" smtClean="0"/>
              <a:t>Department of Health, HSE, An Garda Síochána, Justice, Equality and Defence, Revenue’s Customs </a:t>
            </a:r>
            <a:r>
              <a:rPr lang="en-IE" sz="2200" dirty="0" smtClean="0"/>
              <a:t>Service</a:t>
            </a:r>
            <a:r>
              <a:rPr lang="en-IE" sz="2200" dirty="0" smtClean="0"/>
              <a:t>, Children and Youth Affairs, Education and Skills, Environment, </a:t>
            </a:r>
            <a:r>
              <a:rPr lang="en-IE" sz="2200" dirty="0" smtClean="0"/>
              <a:t>Social Protection, Community </a:t>
            </a:r>
            <a:r>
              <a:rPr lang="en-IE" sz="2200" dirty="0" smtClean="0"/>
              <a:t>and Local Government, Local Government Management Agency, The Probation Service, Education and Training Boards.</a:t>
            </a:r>
          </a:p>
          <a:p>
            <a:r>
              <a:rPr lang="en-IE" b="1" dirty="0" smtClean="0"/>
              <a:t>Community Sector</a:t>
            </a:r>
            <a:r>
              <a:rPr lang="en-IE" dirty="0" smtClean="0"/>
              <a:t>: (2)</a:t>
            </a:r>
          </a:p>
          <a:p>
            <a:r>
              <a:rPr lang="en-IE" b="1" dirty="0" smtClean="0"/>
              <a:t>Voluntary Sector:    </a:t>
            </a:r>
            <a:r>
              <a:rPr lang="en-IE" dirty="0" smtClean="0"/>
              <a:t>(2) </a:t>
            </a:r>
          </a:p>
          <a:p>
            <a:r>
              <a:rPr lang="en-IE" b="1" dirty="0" smtClean="0"/>
              <a:t>LDTF Chairs Network </a:t>
            </a:r>
            <a:r>
              <a:rPr lang="en-IE" dirty="0" smtClean="0"/>
              <a:t>(2) and  </a:t>
            </a:r>
            <a:r>
              <a:rPr lang="en-IE" b="1" dirty="0" smtClean="0"/>
              <a:t>LDTF Coordinators Network (2)</a:t>
            </a:r>
          </a:p>
          <a:p>
            <a:r>
              <a:rPr lang="en-IE" b="1" dirty="0" smtClean="0"/>
              <a:t>RDTF Chairs Network </a:t>
            </a:r>
            <a:r>
              <a:rPr lang="en-IE" dirty="0" smtClean="0"/>
              <a:t>(2) </a:t>
            </a:r>
            <a:r>
              <a:rPr lang="en-IE" b="1" dirty="0" smtClean="0"/>
              <a:t>and Coordinators Network   </a:t>
            </a:r>
            <a:r>
              <a:rPr lang="en-IE" dirty="0" smtClean="0"/>
              <a:t>(2)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Membership of National Coordinating Committee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54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450696"/>
          </a:xfrm>
        </p:spPr>
        <p:txBody>
          <a:bodyPr>
            <a:normAutofit/>
          </a:bodyPr>
          <a:lstStyle/>
          <a:p>
            <a:r>
              <a:rPr lang="en-IE" sz="2300" dirty="0" smtClean="0"/>
              <a:t>Brings together Local and Regional Drugs Task Forces,  key Government departments and agencies and the community and voluntary sector;</a:t>
            </a:r>
          </a:p>
          <a:p>
            <a:r>
              <a:rPr lang="en-IE" sz="2300" dirty="0" smtClean="0"/>
              <a:t>Roles and responsibilities of members clearly set out to encourage optimum participation;</a:t>
            </a:r>
          </a:p>
          <a:p>
            <a:r>
              <a:rPr lang="en-IE" sz="2300" dirty="0" smtClean="0"/>
              <a:t>Strengthened accountability and feedback mechanisms;</a:t>
            </a:r>
          </a:p>
          <a:p>
            <a:r>
              <a:rPr lang="en-IE" sz="2300" dirty="0" smtClean="0"/>
              <a:t>Opportunities for sharing best practice;</a:t>
            </a:r>
          </a:p>
          <a:p>
            <a:r>
              <a:rPr lang="en-IE" sz="2300" dirty="0" smtClean="0"/>
              <a:t>More outcomes focussed. 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Role of NCC in supporting the local effort to tackle the drug problem 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3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To implement the National Drugs Strategy in the context of the needs of the region/local area;</a:t>
            </a:r>
          </a:p>
          <a:p>
            <a:r>
              <a:rPr lang="en-IE" dirty="0" smtClean="0"/>
              <a:t>To support and strengthen community based responses to drug misuse;</a:t>
            </a:r>
          </a:p>
          <a:p>
            <a:r>
              <a:rPr lang="en-IE" dirty="0" smtClean="0"/>
              <a:t>To maintain an up-to-date overview on the nature and extent of drug misuse in the area/region;</a:t>
            </a:r>
          </a:p>
          <a:p>
            <a:r>
              <a:rPr lang="en-IE" dirty="0" smtClean="0"/>
              <a:t>To identify and report on emerging issues and the development of proposals on policies or actions needed to address them;</a:t>
            </a:r>
          </a:p>
          <a:p>
            <a:r>
              <a:rPr lang="en-IE" dirty="0" smtClean="0"/>
              <a:t>To promote the implementation of local/regional drug strategies; and </a:t>
            </a:r>
          </a:p>
          <a:p>
            <a:r>
              <a:rPr lang="en-IE" dirty="0" smtClean="0"/>
              <a:t>To monitor, evaluate and assess the impact of the funded projects and their continued relevant to the local/regional drugs task force strategy and to recommend changes to the funding allocations as deemed necessary.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Terms of Reference of Task Forces 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988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NCC will support Task Forces in change process, including:</a:t>
            </a:r>
          </a:p>
          <a:p>
            <a:r>
              <a:rPr lang="en-IE" sz="2300" dirty="0" smtClean="0"/>
              <a:t>Adoption of their new terms of reference;</a:t>
            </a:r>
          </a:p>
          <a:p>
            <a:r>
              <a:rPr lang="en-IE" sz="2300" dirty="0" smtClean="0"/>
              <a:t>Criteria for membership and tenure of members;</a:t>
            </a:r>
          </a:p>
          <a:p>
            <a:r>
              <a:rPr lang="en-IE" sz="2300" dirty="0" smtClean="0"/>
              <a:t>Measures to strengthen governance and decision making;</a:t>
            </a:r>
          </a:p>
          <a:p>
            <a:r>
              <a:rPr lang="en-IE" sz="2300" dirty="0" smtClean="0"/>
              <a:t>Monitoring and reporting arrangements;</a:t>
            </a:r>
          </a:p>
          <a:p>
            <a:r>
              <a:rPr lang="en-IE" sz="2300" dirty="0" smtClean="0"/>
              <a:t>Supporting local services to achieve quality standards in the delivery of services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Strengthening engagement in Task Forces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315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National Coordinating Committee to guide work of Task Forces and drive implementation of NDS locally</a:t>
            </a:r>
          </a:p>
          <a:p>
            <a:r>
              <a:rPr lang="en-IE" dirty="0"/>
              <a:t>Direct representation for Task Forces on the NCC and OFD</a:t>
            </a:r>
          </a:p>
          <a:p>
            <a:r>
              <a:rPr lang="en-IE" dirty="0"/>
              <a:t>New terms of reference for Task Forces </a:t>
            </a:r>
          </a:p>
          <a:p>
            <a:r>
              <a:rPr lang="en-IE" dirty="0"/>
              <a:t>New measures to reinvigorate participation in Task Forces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Outcomes of Review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62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Government has approved a package of measures to address the excessive consumption of alcohol;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Public Health (Alcohol) Bill will provide for</a:t>
            </a:r>
            <a:endParaRPr lang="en-IE" dirty="0"/>
          </a:p>
          <a:p>
            <a:pPr>
              <a:buFont typeface="Courier New" panose="02070309020205020404" pitchFamily="49" charset="0"/>
              <a:buChar char="o"/>
            </a:pPr>
            <a:r>
              <a:rPr lang="en-IE" dirty="0" smtClean="0"/>
              <a:t>Minimum unit pricing for retailing of alcohol products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E" dirty="0" smtClean="0"/>
              <a:t>Regulation of marketing and advertising of alcohol;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E" dirty="0" smtClean="0"/>
              <a:t>Regulation of sports sponsorship;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E" dirty="0" smtClean="0"/>
              <a:t>Structural separation of alcohol from other products;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E" dirty="0" smtClean="0"/>
              <a:t>Enforcement powers for Environmental Health Officers in relation to alcohol; and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E" dirty="0" smtClean="0"/>
              <a:t>Health labelling of alcohol products</a:t>
            </a:r>
          </a:p>
          <a:p>
            <a:pPr>
              <a:buFont typeface="Courier New" panose="02070309020205020404" pitchFamily="49" charset="0"/>
              <a:buChar char="o"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Agreement on policy to tackle alcohol misuse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1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dirty="0"/>
              <a:t>To continue to tackle the harm caused </a:t>
            </a:r>
          </a:p>
          <a:p>
            <a:pPr marL="0" indent="0" algn="ctr">
              <a:buNone/>
            </a:pPr>
            <a:r>
              <a:rPr lang="en-IE" dirty="0"/>
              <a:t>to individuals and society by the </a:t>
            </a:r>
          </a:p>
          <a:p>
            <a:pPr marL="0" indent="0" algn="ctr">
              <a:buNone/>
            </a:pPr>
            <a:r>
              <a:rPr lang="en-IE" dirty="0"/>
              <a:t>misuse of drugs through a </a:t>
            </a:r>
          </a:p>
          <a:p>
            <a:pPr marL="0" indent="0" algn="ctr">
              <a:buNone/>
            </a:pPr>
            <a:r>
              <a:rPr lang="en-IE" dirty="0"/>
              <a:t>concerted focus on the </a:t>
            </a:r>
          </a:p>
          <a:p>
            <a:pPr marL="0" indent="0" algn="ctr">
              <a:buNone/>
            </a:pPr>
            <a:r>
              <a:rPr lang="en-IE" dirty="0"/>
              <a:t>five pillars of supply reduction, </a:t>
            </a:r>
          </a:p>
          <a:p>
            <a:pPr marL="0" indent="0" algn="ctr">
              <a:buNone/>
            </a:pPr>
            <a:r>
              <a:rPr lang="en-IE" dirty="0"/>
              <a:t>prevention, treatment, rehabilitation </a:t>
            </a:r>
          </a:p>
          <a:p>
            <a:pPr marL="0" indent="0" algn="ctr">
              <a:buNone/>
            </a:pPr>
            <a:r>
              <a:rPr lang="en-IE" dirty="0"/>
              <a:t>and research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Overall Strategic Objective of the NDS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52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E" dirty="0" smtClean="0"/>
              <a:t>Government accepted broad thrust and evidence base of the Steering Group Report on a National Substance Misuse Strategy.   Its recommendations are grouped under the five pillars of:</a:t>
            </a:r>
          </a:p>
          <a:p>
            <a:pPr marL="457200" indent="-457200">
              <a:buAutoNum type="arabicPeriod"/>
            </a:pPr>
            <a:r>
              <a:rPr lang="en-IE" sz="2200" dirty="0" smtClean="0"/>
              <a:t>Supply Reduction:     Control the availability of alcohol;</a:t>
            </a:r>
          </a:p>
          <a:p>
            <a:pPr marL="457200" indent="-457200">
              <a:buAutoNum type="arabicPeriod"/>
            </a:pPr>
            <a:r>
              <a:rPr lang="en-IE" sz="2200" dirty="0" smtClean="0"/>
              <a:t>Prevention:    Raise awareness generally and deploy measures to delay children starting to drink;</a:t>
            </a:r>
          </a:p>
          <a:p>
            <a:pPr marL="457200" indent="-457200">
              <a:buAutoNum type="arabicPeriod"/>
            </a:pPr>
            <a:r>
              <a:rPr lang="en-IE" sz="2200" dirty="0" smtClean="0"/>
              <a:t>Treatment and Rehabilitation:   Develop a national treatment and rehabilitative service that promotes early intervention and that is based on integrated care – emphasis on Family Support Services</a:t>
            </a:r>
          </a:p>
          <a:p>
            <a:pPr marL="457200" indent="-457200">
              <a:buAutoNum type="arabicPeriod"/>
            </a:pPr>
            <a:r>
              <a:rPr lang="en-IE" sz="2200" dirty="0" smtClean="0"/>
              <a:t>Research:    Collect data on alcohol to identify the prevalence and patterns of alcohol use and misuse.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Alcohol Policy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372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 smtClean="0"/>
              <a:t>where everyone can enjoy physical and mental </a:t>
            </a:r>
          </a:p>
          <a:p>
            <a:pPr marL="0" indent="0" algn="ctr">
              <a:buNone/>
            </a:pPr>
            <a:r>
              <a:rPr lang="en-IE" dirty="0" smtClean="0"/>
              <a:t>health and well being</a:t>
            </a:r>
            <a:r>
              <a:rPr lang="en-IE" dirty="0"/>
              <a:t> </a:t>
            </a:r>
            <a:r>
              <a:rPr lang="en-IE" dirty="0" smtClean="0"/>
              <a:t>to their full potential, </a:t>
            </a:r>
          </a:p>
          <a:p>
            <a:pPr marL="0" indent="0" algn="ctr">
              <a:buNone/>
            </a:pPr>
            <a:r>
              <a:rPr lang="en-IE" dirty="0" smtClean="0"/>
              <a:t>where wellbeing is valued and supported at </a:t>
            </a:r>
          </a:p>
          <a:p>
            <a:pPr marL="0" indent="0" algn="ctr">
              <a:buNone/>
            </a:pPr>
            <a:r>
              <a:rPr lang="en-IE" dirty="0" smtClean="0"/>
              <a:t>every level of society and is </a:t>
            </a:r>
          </a:p>
          <a:p>
            <a:pPr marL="0" indent="0" algn="ctr">
              <a:buNone/>
            </a:pPr>
            <a:r>
              <a:rPr lang="en-IE" dirty="0" smtClean="0"/>
              <a:t>everyone’s responsibility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Healthy Ireland Vision 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6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To bring greater coherence to the coordination of substance misuse policy in Ireland across all sectors; and </a:t>
            </a:r>
          </a:p>
          <a:p>
            <a:r>
              <a:rPr lang="en-IE" dirty="0" smtClean="0"/>
              <a:t>To maintain and strengthen partnerships with communities to tackle the problems of substance misuse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Specific objective in relation to coordination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6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Oversight Forum on Drugs responsible for high level monitoring of progress achieved across the National Drugs Strategy;</a:t>
            </a:r>
          </a:p>
          <a:p>
            <a:r>
              <a:rPr lang="en-IE" dirty="0" smtClean="0"/>
              <a:t>Local and regional drugs task forces which coordinate action at local and regional level ;</a:t>
            </a:r>
          </a:p>
          <a:p>
            <a:r>
              <a:rPr lang="en-IE" dirty="0" smtClean="0"/>
              <a:t>Drugs Advisory Group</a:t>
            </a:r>
            <a:r>
              <a:rPr lang="en-IE" dirty="0"/>
              <a:t> </a:t>
            </a:r>
            <a:r>
              <a:rPr lang="en-IE" dirty="0" smtClean="0"/>
              <a:t>(to be replaced by National Coordinating committee for Drug and Alcohol Task Forces meeting on 23 January 2014).</a:t>
            </a:r>
          </a:p>
          <a:p>
            <a:pPr marL="0" indent="0">
              <a:buNone/>
            </a:pPr>
            <a:r>
              <a:rPr lang="en-IE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NDS Coordination Mechanisms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7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9857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Cabinet Committee on Social Policy seek assessment of impact of Drugs Task Forces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Review </a:t>
            </a:r>
            <a:r>
              <a:rPr lang="en-IE" dirty="0"/>
              <a:t>of Drugs Task Forces </a:t>
            </a:r>
            <a:r>
              <a:rPr lang="en-IE" dirty="0" smtClean="0"/>
              <a:t>and National Structures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Changes </a:t>
            </a:r>
            <a:r>
              <a:rPr lang="en-IE" dirty="0"/>
              <a:t>to Task Forces </a:t>
            </a:r>
            <a:r>
              <a:rPr lang="en-IE" dirty="0" smtClean="0"/>
              <a:t>announced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Alcohol </a:t>
            </a:r>
            <a:r>
              <a:rPr lang="en-IE" dirty="0"/>
              <a:t>Policy adopted by Government </a:t>
            </a:r>
            <a:endParaRPr lang="en-I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Bilateral </a:t>
            </a:r>
            <a:r>
              <a:rPr lang="en-IE" dirty="0"/>
              <a:t>meetings under National Drugs </a:t>
            </a:r>
            <a:r>
              <a:rPr lang="en-IE" dirty="0" smtClean="0"/>
              <a:t>Strategy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 of Process So Far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9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Bilateral Meetings under Paragraph 6.60 of the Strategy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Coordination of Substance Misuse Policy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1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3450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dirty="0" smtClean="0"/>
              <a:t>In order to maintain focus on drug-related issues &amp; interagency approach, Minister White met with</a:t>
            </a:r>
            <a:r>
              <a:rPr lang="en-IE" dirty="0" smtClean="0"/>
              <a:t>:</a:t>
            </a:r>
            <a:endParaRPr lang="en-IE" dirty="0" smtClean="0"/>
          </a:p>
          <a:p>
            <a:r>
              <a:rPr lang="en-IE" dirty="0" smtClean="0"/>
              <a:t>Community and Voluntary Sectors</a:t>
            </a:r>
            <a:r>
              <a:rPr lang="en-IE" dirty="0" smtClean="0"/>
              <a:t>;</a:t>
            </a:r>
          </a:p>
          <a:p>
            <a:r>
              <a:rPr lang="en-IE" dirty="0" smtClean="0"/>
              <a:t>4 Networks of Local and Regional Drugs Task Forces</a:t>
            </a:r>
            <a:endParaRPr lang="en-IE" dirty="0" smtClean="0"/>
          </a:p>
          <a:p>
            <a:r>
              <a:rPr lang="en-IE" dirty="0" smtClean="0"/>
              <a:t>Minister for Justice Equality</a:t>
            </a:r>
            <a:r>
              <a:rPr lang="en-IE" dirty="0"/>
              <a:t> </a:t>
            </a:r>
            <a:r>
              <a:rPr lang="en-IE" dirty="0" smtClean="0"/>
              <a:t>&amp; Defence,  Social Protection, Education &amp; Science, and Children and Youth Affairs;  </a:t>
            </a:r>
          </a:p>
          <a:p>
            <a:r>
              <a:rPr lang="en-IE" dirty="0" smtClean="0"/>
              <a:t>The Garda Commissioner;</a:t>
            </a:r>
          </a:p>
          <a:p>
            <a:r>
              <a:rPr lang="en-IE" dirty="0" smtClean="0"/>
              <a:t>The Chairman of the Revenue Commissioners;</a:t>
            </a:r>
          </a:p>
          <a:p>
            <a:r>
              <a:rPr lang="en-IE" dirty="0" smtClean="0"/>
              <a:t>Director General of the HSE;</a:t>
            </a:r>
          </a:p>
          <a:p>
            <a:r>
              <a:rPr lang="en-IE" dirty="0" smtClean="0"/>
              <a:t>Director General of the Irish Prison Service;</a:t>
            </a:r>
          </a:p>
          <a:p>
            <a:r>
              <a:rPr lang="en-IE" dirty="0" smtClean="0"/>
              <a:t>The Director General of the Probation Services;</a:t>
            </a:r>
          </a:p>
          <a:p>
            <a:r>
              <a:rPr lang="en-IE" dirty="0" smtClean="0"/>
              <a:t>Chairperson of the National Advisory Committee on Drugs and Alcohol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Meetings held by Minister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450696"/>
          </a:xfrm>
        </p:spPr>
        <p:txBody>
          <a:bodyPr>
            <a:normAutofit/>
          </a:bodyPr>
          <a:lstStyle/>
          <a:p>
            <a:r>
              <a:rPr lang="en-IE" sz="2300" dirty="0" smtClean="0"/>
              <a:t>An </a:t>
            </a:r>
            <a:r>
              <a:rPr lang="en-IE" sz="2300" dirty="0"/>
              <a:t>Garda Síochána and Revenue’s Customs Service </a:t>
            </a:r>
            <a:r>
              <a:rPr lang="en-GB" sz="2300" dirty="0" smtClean="0"/>
              <a:t>joint </a:t>
            </a:r>
            <a:r>
              <a:rPr lang="en-GB" sz="2300" dirty="0"/>
              <a:t>operations </a:t>
            </a:r>
            <a:r>
              <a:rPr lang="en-GB" sz="2300" dirty="0" smtClean="0"/>
              <a:t>result </a:t>
            </a:r>
            <a:r>
              <a:rPr lang="en-GB" sz="2300" dirty="0"/>
              <a:t>in </a:t>
            </a:r>
            <a:r>
              <a:rPr lang="en-GB" sz="2300" dirty="0" smtClean="0"/>
              <a:t>significant </a:t>
            </a:r>
            <a:r>
              <a:rPr lang="en-GB" sz="2300" dirty="0"/>
              <a:t>seizures of </a:t>
            </a:r>
            <a:r>
              <a:rPr lang="en-GB" sz="2300" dirty="0" smtClean="0"/>
              <a:t>drugs; </a:t>
            </a:r>
            <a:endParaRPr lang="en-IE" sz="2300" dirty="0" smtClean="0"/>
          </a:p>
          <a:p>
            <a:r>
              <a:rPr lang="en-IE" sz="2300" dirty="0" smtClean="0"/>
              <a:t>Significant seizures of NPS by Revenue’s Customs Service – shift to internet outlets an emerging challenge;</a:t>
            </a:r>
          </a:p>
          <a:p>
            <a:r>
              <a:rPr lang="en-IE" sz="2300" dirty="0" smtClean="0"/>
              <a:t>Drug-related Intimidation Programme - partnership between Gardaí, Family Support Network and HSE;</a:t>
            </a:r>
          </a:p>
          <a:p>
            <a:r>
              <a:rPr lang="en-IE" sz="2300" dirty="0" smtClean="0"/>
              <a:t>Inspector in every Garda Division to target adults in the drug trade who use children to run drugs. 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S</a:t>
            </a:r>
            <a:r>
              <a:rPr lang="en-IE" dirty="0" smtClean="0"/>
              <a:t>upply reduction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1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IE" sz="2300" dirty="0"/>
              <a:t>90.2% of children sit Leaving Certificate – protective factor;</a:t>
            </a:r>
          </a:p>
          <a:p>
            <a:r>
              <a:rPr lang="en-IE" sz="2300" dirty="0" smtClean="0"/>
              <a:t>Outcomes focussed Children and Youth Strategy Framework in final stages of development; </a:t>
            </a:r>
          </a:p>
          <a:p>
            <a:r>
              <a:rPr lang="en-IE" sz="2300" dirty="0" smtClean="0"/>
              <a:t>30</a:t>
            </a:r>
            <a:r>
              <a:rPr lang="en-IE" sz="2300" dirty="0"/>
              <a:t>% of children live with parental alcohol substance </a:t>
            </a:r>
            <a:r>
              <a:rPr lang="en-IE" sz="2300" dirty="0" smtClean="0"/>
              <a:t>misuse –  HSE Project on Hidden Harm;</a:t>
            </a:r>
            <a:endParaRPr lang="en-IE" sz="2300" dirty="0"/>
          </a:p>
          <a:p>
            <a:r>
              <a:rPr lang="en-IE" sz="2300" dirty="0"/>
              <a:t>Supports for children and young people at risk in high support settings (Assessment, Consultation and Therapy Service) – HSE, Irish Youth Justice Service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Education and Prevention</a:t>
            </a:r>
            <a:endParaRPr lang="en-IE" dirty="0"/>
          </a:p>
        </p:txBody>
      </p:sp>
      <p:pic>
        <p:nvPicPr>
          <p:cNvPr id="4" name="Picture 5" descr="doh log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2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1385</TotalTime>
  <Words>1269</Words>
  <Application>Microsoft Office PowerPoint</Application>
  <PresentationFormat>On-screen Show (4:3)</PresentationFormat>
  <Paragraphs>133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Supporting the Local Effort to Tackle the Drugs Problem</vt:lpstr>
      <vt:lpstr>Overall Strategic Objective of the NDS</vt:lpstr>
      <vt:lpstr>Specific objective in relation to coordination</vt:lpstr>
      <vt:lpstr>NDS Coordination Mechanisms</vt:lpstr>
      <vt:lpstr>Overview of Process So Far</vt:lpstr>
      <vt:lpstr>Bilateral Meetings under Paragraph 6.60 of the Strategy</vt:lpstr>
      <vt:lpstr>Meetings held by Minister</vt:lpstr>
      <vt:lpstr>Supply reduction</vt:lpstr>
      <vt:lpstr>Education and Prevention</vt:lpstr>
      <vt:lpstr>Treatment</vt:lpstr>
      <vt:lpstr>Rehabilitation</vt:lpstr>
      <vt:lpstr>Summary of outcomes from Bilateral Meetings</vt:lpstr>
      <vt:lpstr>National Coordinating Committee</vt:lpstr>
      <vt:lpstr>Membership of National Coordinating Committee</vt:lpstr>
      <vt:lpstr>Role of NCC in supporting the local effort to tackle the drug problem </vt:lpstr>
      <vt:lpstr>Terms of Reference of Task Forces </vt:lpstr>
      <vt:lpstr>Strengthening engagement in Task Forces</vt:lpstr>
      <vt:lpstr>Key Outcomes of Review</vt:lpstr>
      <vt:lpstr>Agreement on policy to tackle alcohol misuse</vt:lpstr>
      <vt:lpstr>Alcohol Policy</vt:lpstr>
      <vt:lpstr>Healthy Ireland Vision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</dc:title>
  <dc:creator>Susan Scally</dc:creator>
  <cp:lastModifiedBy>Susan Scally</cp:lastModifiedBy>
  <cp:revision>67</cp:revision>
  <cp:lastPrinted>2014-01-15T17:09:55Z</cp:lastPrinted>
  <dcterms:created xsi:type="dcterms:W3CDTF">2014-01-14T15:13:15Z</dcterms:created>
  <dcterms:modified xsi:type="dcterms:W3CDTF">2014-01-16T16:36:21Z</dcterms:modified>
</cp:coreProperties>
</file>