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4" r:id="rId2"/>
    <p:sldId id="323" r:id="rId3"/>
    <p:sldId id="315" r:id="rId4"/>
    <p:sldId id="257" r:id="rId5"/>
    <p:sldId id="259" r:id="rId6"/>
    <p:sldId id="287" r:id="rId7"/>
    <p:sldId id="274" r:id="rId8"/>
    <p:sldId id="289" r:id="rId9"/>
    <p:sldId id="275" r:id="rId10"/>
    <p:sldId id="290" r:id="rId11"/>
    <p:sldId id="294" r:id="rId12"/>
    <p:sldId id="320" r:id="rId13"/>
    <p:sldId id="299" r:id="rId14"/>
    <p:sldId id="321" r:id="rId15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28" autoAdjust="0"/>
  </p:normalViewPr>
  <p:slideViewPr>
    <p:cSldViewPr>
      <p:cViewPr>
        <p:scale>
          <a:sx n="76" d="100"/>
          <a:sy n="76" d="100"/>
        </p:scale>
        <p:origin x="-984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0C1BC9-BCB9-4D07-808A-6DB3CE8F24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3509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27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A237DB4-F1B2-409C-8BAF-A34CDA8A52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63456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813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371 unique visitors to website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939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Linked to European pilot project to monitor the exposure of young people to alcohol marketing in Galway City. To be completed in 2014.</a:t>
            </a:r>
          </a:p>
          <a:p>
            <a:r>
              <a:rPr lang="en-US" altLang="en-US" smtClean="0"/>
              <a:t>Linking with NUG on Alcohol and Social norms project and establishment of alcohol research interest group</a:t>
            </a:r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017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24 local media articles and radio interviews generated by Galway Healthy Cities Alcohol Forum</a:t>
            </a:r>
            <a:r>
              <a:rPr lang="en-GB" altLang="en-US" smtClean="0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427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Map of number, type and density of outlets selling alcohol in Galway City completed</a:t>
            </a:r>
          </a:p>
          <a:p>
            <a:r>
              <a:rPr lang="en-US" altLang="en-US" smtClean="0"/>
              <a:t>Licensing renewal system investigated and communicated through Galway Community Forum</a:t>
            </a:r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164 Oireachtas Members</a:t>
            </a:r>
          </a:p>
          <a:p>
            <a:r>
              <a:rPr lang="en-US" altLang="en-US" smtClean="0"/>
              <a:t>Motion passed by JPC and Galway City Council on Minimum Pricing July 2013)</a:t>
            </a:r>
          </a:p>
          <a:p>
            <a:r>
              <a:rPr lang="en-US" altLang="en-US" smtClean="0"/>
              <a:t>Connected with National organisations – Ballymun, HSE, Royal College of Physicians, NUIG, TCD</a:t>
            </a:r>
          </a:p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529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Symbol" pitchFamily="18" charset="2"/>
              <a:buChar char=""/>
            </a:pPr>
            <a:r>
              <a:rPr lang="en-US" altLang="en-US" smtClean="0"/>
              <a:t>Weekly logs compiled on alcohol advertisements in the local media in general, and on social media of local pubs, clubs and festivals</a:t>
            </a:r>
            <a:endParaRPr lang="en-GB" altLang="en-US" smtClean="0"/>
          </a:p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325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Restricted opening hours of licensed premises on St. Patrick’s Day 2013 with 25% decrease in public order offences</a:t>
            </a:r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120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10 underage test purchases completed with 10 number of prosecutions</a:t>
            </a:r>
          </a:p>
          <a:p>
            <a:r>
              <a:rPr lang="en-US" altLang="en-US" smtClean="0"/>
              <a:t>135 number of drink driving convictions</a:t>
            </a:r>
            <a:endParaRPr lang="en-GB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475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/>
              <a:t>2012 HIPE data shows that harmful use of alcohol impacted on University Hospital Galway at a cost of €4.1 million, including 4,784 bed days </a:t>
            </a:r>
            <a:endParaRPr lang="en-IE" altLang="en-US" smtClean="0"/>
          </a:p>
          <a:p>
            <a:r>
              <a:rPr lang="en-IE" altLang="en-US" smtClean="0"/>
              <a:t>Working on securing funding for an Alcohol Liaison Nurse for UHG</a:t>
            </a:r>
          </a:p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963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Compiled list of all available options for alcohol treatment in Galway City </a:t>
            </a:r>
          </a:p>
          <a:p>
            <a:r>
              <a:rPr lang="en-US" altLang="en-US" smtClean="0"/>
              <a:t>Compiled list of information on services for young people affected by alcohol</a:t>
            </a:r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2407-12FA-4278-8A67-9A2D27324B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173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29023-CFCE-4969-B235-DB3EA23B1E6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2781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D402B-8CBE-4B81-AC23-4B919E49B9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876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097C6-AAFC-49C0-8504-6601DD2DE7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801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A7DEB-CE78-44ED-B168-BE32BACCA0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114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7EF94-E5AE-42B0-8068-D71096340D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6052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B3BC8-6FD6-47FF-A550-3AE87F9FFDA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88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4762A-A04E-45F6-B964-FD559CC31E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489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47782-DE21-463F-B8A1-5A5D96466A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50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0439A-7E43-4347-9D53-9C047AC3D6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075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5F37E-C81A-4DFA-8BFB-17190C395A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1674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1F5E86-1503-4DAD-96F7-E529B611AE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2051" name="Picture 2" descr="C:\Users\David\Desktop\Fiona\Launch - Photo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0" y="1600200"/>
            <a:ext cx="7404100" cy="4525963"/>
          </a:xfrm>
          <a:noFill/>
        </p:spPr>
      </p:pic>
      <p:pic>
        <p:nvPicPr>
          <p:cNvPr id="2052" name="Picture 8"/>
          <p:cNvPicPr>
            <a:picLocks noChangeAspect="1" noChangeArrowheads="1"/>
          </p:cNvPicPr>
          <p:nvPr>
            <p:ph type="ctrTitle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60350"/>
            <a:ext cx="8086725" cy="1223963"/>
          </a:xfr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68313" y="6021388"/>
            <a:ext cx="8229600" cy="8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IE" altLang="en-US" sz="3200" kern="0" dirty="0" smtClean="0"/>
              <a:t>www.galwayalcoholstrategy.ie</a:t>
            </a:r>
            <a:endParaRPr lang="en-GB" altLang="en-US" sz="32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Enforcement is key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7" descr="lrgscale1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40322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RSA%20Blood%20Level%20Launch%2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775"/>
            <a:ext cx="39592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79" name="Picture 4" descr="320224a042dbe53f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7150"/>
            <a:ext cx="4327525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0" name="Object 1"/>
          <p:cNvGraphicFramePr>
            <a:graphicFrameLocks noChangeAspect="1"/>
          </p:cNvGraphicFramePr>
          <p:nvPr/>
        </p:nvGraphicFramePr>
        <p:xfrm>
          <a:off x="4356100" y="41275"/>
          <a:ext cx="4783138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Slide" r:id="rId5" imgW="4498658" imgH="3364706" progId="PowerPoint.Slide.8">
                  <p:embed/>
                </p:oleObj>
              </mc:Choice>
              <mc:Fallback>
                <p:oleObj name="Slide" r:id="rId5" imgW="4498658" imgH="3364706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1275"/>
                        <a:ext cx="4783138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7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1004"/>
          <a:stretch>
            <a:fillRect/>
          </a:stretch>
        </p:blipFill>
        <p:spPr bwMode="auto">
          <a:xfrm>
            <a:off x="46038" y="3644900"/>
            <a:ext cx="4310062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27" descr="C:\Documents and Settings\ebrazil\My Documents\My Pictures\drunkgirlspy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644900"/>
            <a:ext cx="47879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8611" name="Picture 4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42888"/>
            <a:ext cx="9144000" cy="72723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24" name="AutoShape 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pic>
        <p:nvPicPr>
          <p:cNvPr id="30725" name="Picture 7" descr="euc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1438"/>
            <a:ext cx="38862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1" descr="2013-04-24_irishnews_2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22479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3" descr="ireland-child-allowance-day-de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08275"/>
            <a:ext cx="2160587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5" descr="ANd9GcR0M9vdiThUb-SNvOAfYUnzFAptcKgazFM5s-9Cmzunauw31A__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341438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7" descr="ANd9GcSlWswIVb6WTmBazH5K-dPe57ZvQw-dJuoGAwp4iCEwz-XguXu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36838"/>
            <a:ext cx="223043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5" descr="nuig"/>
          <p:cNvPicPr>
            <a:picLocks noChangeAspect="1" noChangeArrowheads="1"/>
          </p:cNvPicPr>
          <p:nvPr>
            <p:ph type="body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284538"/>
            <a:ext cx="4537075" cy="1417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34" name="Picture 7" descr="Whitaker_Institute_we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24400"/>
            <a:ext cx="4537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1844675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altLang="en-US" sz="2800" b="1" smtClean="0">
                <a:solidFill>
                  <a:srgbClr val="660066"/>
                </a:solidFill>
              </a:rPr>
              <a:t>PREVENTION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IE" altLang="en-US" sz="2800" b="1" smtClean="0">
              <a:solidFill>
                <a:srgbClr val="660066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altLang="en-US" sz="2800" b="1" smtClean="0">
                <a:solidFill>
                  <a:srgbClr val="3366FF"/>
                </a:solidFill>
              </a:rPr>
              <a:t>SUPPLY, ACCESS &amp; AVAILABILITY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IE" altLang="en-US" sz="2800" b="1" smtClean="0">
              <a:solidFill>
                <a:srgbClr val="3366FF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altLang="en-US" sz="2800" b="1" smtClean="0">
                <a:solidFill>
                  <a:srgbClr val="FF9933"/>
                </a:solidFill>
              </a:rPr>
              <a:t>     SCREENING, TREATMENT &amp; SUPPORT SERVICES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IE" altLang="en-US" sz="2800" b="1" smtClean="0">
              <a:solidFill>
                <a:srgbClr val="FF9933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altLang="en-US" sz="2800" b="1" smtClean="0">
                <a:solidFill>
                  <a:srgbClr val="FF3399"/>
                </a:solidFill>
              </a:rPr>
              <a:t>RESEARCH, MONITORING &amp;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IE" altLang="en-US" sz="2800" b="1" smtClean="0">
                <a:solidFill>
                  <a:srgbClr val="FF3399"/>
                </a:solidFill>
              </a:rPr>
              <a:t>EVALUTION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IE" altLang="en-US" sz="2800" b="1" smtClean="0">
              <a:solidFill>
                <a:srgbClr val="FF3399"/>
              </a:solidFill>
            </a:endParaRP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16113"/>
            <a:ext cx="7921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5635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16338"/>
            <a:ext cx="7921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941888"/>
            <a:ext cx="6127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9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4400">
                <a:solidFill>
                  <a:schemeClr val="tx2"/>
                </a:solidFill>
              </a:rPr>
              <a:t>Action Plan 2014….</a:t>
            </a:r>
            <a:endParaRPr lang="en-GB" alt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en-IE" altLang="en-US" smtClean="0"/>
              <a:t>Galway City Alcohol Forum</a:t>
            </a:r>
            <a:endParaRPr lang="en-GB" alt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4213" y="1844675"/>
            <a:ext cx="820896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An Garda Siochana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NUIG Health Promotion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Galway City Community Forum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Elected representative (Councillor)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Galway City Council 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HSE Addiction, Public Health, Health Promotion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Western Region Drugs Task Force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smtClean="0"/>
              <a:t>Galway/Roscommon Education &amp; Training Board</a:t>
            </a:r>
          </a:p>
          <a:p>
            <a:pPr eaLnBrk="1" hangingPunct="1">
              <a:lnSpc>
                <a:spcPct val="90000"/>
              </a:lnSpc>
            </a:pPr>
            <a:endParaRPr lang="en-IE" altLang="en-US" sz="2800" smtClean="0"/>
          </a:p>
          <a:p>
            <a:pPr eaLnBrk="1" hangingPunct="1">
              <a:lnSpc>
                <a:spcPct val="90000"/>
              </a:lnSpc>
            </a:pPr>
            <a:endParaRPr lang="en-GB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43813" cy="346075"/>
          </a:xfrm>
        </p:spPr>
        <p:txBody>
          <a:bodyPr/>
          <a:lstStyle/>
          <a:p>
            <a:r>
              <a:rPr lang="en-IE" altLang="en-US" sz="4000" smtClean="0"/>
              <a:t>Process</a:t>
            </a:r>
            <a:endParaRPr lang="en-GB" altLang="en-US" sz="400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2804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0"/>
            <a:ext cx="7778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68363"/>
          </a:xfrm>
        </p:spPr>
        <p:txBody>
          <a:bodyPr/>
          <a:lstStyle/>
          <a:p>
            <a:pPr eaLnBrk="1" hangingPunct="1"/>
            <a:r>
              <a:rPr lang="en-IE" altLang="en-US" sz="3200" smtClean="0"/>
              <a:t>www.galwayalcoholstrategy.ie</a:t>
            </a:r>
            <a:endParaRPr lang="en-GB" altLang="en-US" sz="3200" smtClean="0"/>
          </a:p>
        </p:txBody>
      </p:sp>
      <p:sp>
        <p:nvSpPr>
          <p:cNvPr id="11267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6911975" cy="538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-33338"/>
            <a:ext cx="3905250" cy="594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5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-17463"/>
            <a:ext cx="4392612" cy="4525963"/>
          </a:xfrm>
          <a:noFill/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05263"/>
            <a:ext cx="8589963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Alcohol Availability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385888"/>
            <a:ext cx="6840538" cy="5472112"/>
          </a:xfrm>
          <a:noFill/>
        </p:spPr>
      </p:pic>
      <p:pic>
        <p:nvPicPr>
          <p:cNvPr id="20484" name="Picture 7" descr="8270_60_news_hub_multi_630x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57338"/>
            <a:ext cx="3306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IE" altLang="en-US" smtClean="0"/>
          </a:p>
          <a:p>
            <a:pPr eaLnBrk="1" hangingPunct="1"/>
            <a:endParaRPr lang="en-IE" altLang="en-US" smtClean="0"/>
          </a:p>
          <a:p>
            <a:pPr eaLnBrk="1" hangingPunct="1"/>
            <a:endParaRPr lang="en-IE" altLang="en-US" smtClean="0"/>
          </a:p>
          <a:p>
            <a:pPr eaLnBrk="1" hangingPunct="1"/>
            <a:endParaRPr lang="en-IE" altLang="en-US" smtClean="0"/>
          </a:p>
          <a:p>
            <a:pPr eaLnBrk="1" hangingPunct="1"/>
            <a:endParaRPr lang="en-IE" altLang="en-US" smtClean="0"/>
          </a:p>
          <a:p>
            <a:pPr eaLnBrk="1" hangingPunct="1"/>
            <a:endParaRPr lang="en-IE" altLang="en-US" smtClean="0"/>
          </a:p>
          <a:p>
            <a:pPr eaLnBrk="1" hangingPunct="1"/>
            <a:r>
              <a:rPr lang="en-IE" altLang="en-US" smtClean="0"/>
              <a:t>Joint Policing Committee</a:t>
            </a:r>
            <a:endParaRPr lang="en-GB" altLang="en-US" smtClean="0"/>
          </a:p>
        </p:txBody>
      </p:sp>
      <p:pic>
        <p:nvPicPr>
          <p:cNvPr id="16388" name="Picture 4" descr="New Govt plans to make Ireland a global leader in cloud compu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20713"/>
            <a:ext cx="4752975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galway-city-counc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292600"/>
            <a:ext cx="179546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https://fbcdn-sphotos-f-a.akamaihd.net/hphotos-ak-ash4/270966_469110549833438_308791625_n.jpg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60350"/>
            <a:ext cx="4179887" cy="295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22" descr="https://fbcdn-sphotos-h-a.akamaihd.net/hphotos-ak-snc7/397171_568036073211500_107777108_n.jpg"/>
          <p:cNvPicPr>
            <a:picLocks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260350"/>
            <a:ext cx="3943350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19" descr="https://fbcdn-sphotos-f-a.akamaihd.net/hphotos-ak-frc1/920160_641182345896872_1098649615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828040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6" name="AutoShape 5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sp>
        <p:nvSpPr>
          <p:cNvPr id="18437" name="AutoShape 7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E" altLang="en-US" sz="1800"/>
          </a:p>
        </p:txBody>
      </p:sp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4191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stpats12menl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644900"/>
            <a:ext cx="455771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3" descr="ANd9GcR_Z6Y76EbGCYpemulN3EKuVJ4WORMRa4FjIVjN80GCihpCqKhqc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04813"/>
            <a:ext cx="403225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313</Words>
  <Application>Microsoft Office PowerPoint</Application>
  <PresentationFormat>On-screen Show (4:3)</PresentationFormat>
  <Paragraphs>47</Paragraphs>
  <Slides>14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Symbol</vt:lpstr>
      <vt:lpstr>Default Design</vt:lpstr>
      <vt:lpstr>Microsoft PowerPoint Slide</vt:lpstr>
      <vt:lpstr>PowerPoint Presentation</vt:lpstr>
      <vt:lpstr>Galway City Alcohol Forum</vt:lpstr>
      <vt:lpstr>Process</vt:lpstr>
      <vt:lpstr>www.galwayalcoholstrategy.ie</vt:lpstr>
      <vt:lpstr>PowerPoint Presentation</vt:lpstr>
      <vt:lpstr>Alcohol Availability</vt:lpstr>
      <vt:lpstr>PowerPoint Presentation</vt:lpstr>
      <vt:lpstr>PowerPoint Presentation</vt:lpstr>
      <vt:lpstr>PowerPoint Presentation</vt:lpstr>
      <vt:lpstr>Enforcement is key</vt:lpstr>
      <vt:lpstr>PowerPoint Presentation</vt:lpstr>
      <vt:lpstr>PowerPoint Presentation</vt:lpstr>
      <vt:lpstr>PowerPoint Presentation</vt:lpstr>
      <vt:lpstr>PowerPoint Presentation</vt:lpstr>
    </vt:vector>
  </TitlesOfParts>
  <Company>HSEW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Elaine Scanlon</cp:lastModifiedBy>
  <cp:revision>60</cp:revision>
  <dcterms:created xsi:type="dcterms:W3CDTF">2013-11-12T12:03:43Z</dcterms:created>
  <dcterms:modified xsi:type="dcterms:W3CDTF">2014-01-17T12:24:35Z</dcterms:modified>
</cp:coreProperties>
</file>