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3" r:id="rId5"/>
    <p:sldId id="266" r:id="rId6"/>
    <p:sldId id="259" r:id="rId7"/>
    <p:sldId id="261" r:id="rId8"/>
    <p:sldId id="264"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576E"/>
    <a:srgbClr val="962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33" autoAdjust="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C2262-3F2E-4680-981D-64849B76E289}" type="doc">
      <dgm:prSet loTypeId="urn:microsoft.com/office/officeart/2005/8/layout/radial1" loCatId="relationship" qsTypeId="urn:microsoft.com/office/officeart/2005/8/quickstyle/3d2" qsCatId="3D" csTypeId="urn:microsoft.com/office/officeart/2005/8/colors/colorful1#1" csCatId="colorful" phldr="1"/>
      <dgm:spPr/>
      <dgm:t>
        <a:bodyPr/>
        <a:lstStyle/>
        <a:p>
          <a:endParaRPr lang="en-GB"/>
        </a:p>
      </dgm:t>
    </dgm:pt>
    <dgm:pt modelId="{8EAD7141-4113-4567-B083-42B9ABD0F7AA}">
      <dgm:prSet phldrT="[Text]" custT="1"/>
      <dgm:spPr/>
      <dgm:t>
        <a:bodyPr/>
        <a:lstStyle/>
        <a:p>
          <a:r>
            <a:rPr lang="en-GB" sz="1200" b="1" dirty="0"/>
            <a:t>Key Local </a:t>
          </a:r>
        </a:p>
        <a:p>
          <a:r>
            <a:rPr lang="en-GB" sz="1200" b="1" dirty="0"/>
            <a:t>Group</a:t>
          </a:r>
        </a:p>
      </dgm:t>
    </dgm:pt>
    <dgm:pt modelId="{0CA9935D-B6B4-441E-BC4E-6007BC9A1532}" type="parTrans" cxnId="{4C94B2C2-BF56-4FC6-8173-6D890BE9F67F}">
      <dgm:prSet/>
      <dgm:spPr/>
      <dgm:t>
        <a:bodyPr/>
        <a:lstStyle/>
        <a:p>
          <a:endParaRPr lang="en-GB"/>
        </a:p>
      </dgm:t>
    </dgm:pt>
    <dgm:pt modelId="{506B6C5D-5C55-41A1-9A4B-83D6368BFDBC}" type="sibTrans" cxnId="{4C94B2C2-BF56-4FC6-8173-6D890BE9F67F}">
      <dgm:prSet/>
      <dgm:spPr/>
      <dgm:t>
        <a:bodyPr/>
        <a:lstStyle/>
        <a:p>
          <a:endParaRPr lang="en-GB"/>
        </a:p>
      </dgm:t>
    </dgm:pt>
    <dgm:pt modelId="{32BDCCCD-3D31-4AF5-8E3C-3B0D0800D40C}">
      <dgm:prSet phldrT="[Text]" custT="1"/>
      <dgm:spPr/>
      <dgm:t>
        <a:bodyPr/>
        <a:lstStyle/>
        <a:p>
          <a:r>
            <a:rPr lang="en-GB" sz="1000" b="1" dirty="0"/>
            <a:t>C &amp;V Sector</a:t>
          </a:r>
        </a:p>
      </dgm:t>
    </dgm:pt>
    <dgm:pt modelId="{00EB39D0-ECC5-444C-BE20-BB25072505FB}" type="parTrans" cxnId="{37813AB6-A7B6-43A5-8A11-F16BFB3F6EEB}">
      <dgm:prSet/>
      <dgm:spPr/>
      <dgm:t>
        <a:bodyPr/>
        <a:lstStyle/>
        <a:p>
          <a:endParaRPr lang="en-GB"/>
        </a:p>
      </dgm:t>
    </dgm:pt>
    <dgm:pt modelId="{5FC3B0E3-1B67-4E64-AC63-6598193B4205}" type="sibTrans" cxnId="{37813AB6-A7B6-43A5-8A11-F16BFB3F6EEB}">
      <dgm:prSet/>
      <dgm:spPr/>
      <dgm:t>
        <a:bodyPr/>
        <a:lstStyle/>
        <a:p>
          <a:endParaRPr lang="en-GB"/>
        </a:p>
      </dgm:t>
    </dgm:pt>
    <dgm:pt modelId="{46AF8CF1-7855-4E55-8987-FD09D14FDE94}">
      <dgm:prSet phldrT="[Text]" custT="1"/>
      <dgm:spPr/>
      <dgm:t>
        <a:bodyPr/>
        <a:lstStyle/>
        <a:p>
          <a:r>
            <a:rPr lang="en-GB" sz="1000" b="1" dirty="0"/>
            <a:t>HSE</a:t>
          </a:r>
        </a:p>
      </dgm:t>
    </dgm:pt>
    <dgm:pt modelId="{84E125C8-723C-4FA6-9CCA-59A2C5E905CE}" type="parTrans" cxnId="{108974F7-1B09-41A8-938C-C605AC1FB90D}">
      <dgm:prSet/>
      <dgm:spPr/>
      <dgm:t>
        <a:bodyPr/>
        <a:lstStyle/>
        <a:p>
          <a:endParaRPr lang="en-GB"/>
        </a:p>
      </dgm:t>
    </dgm:pt>
    <dgm:pt modelId="{D5B0A71F-B47E-4A59-A950-4698E05E4AEC}" type="sibTrans" cxnId="{108974F7-1B09-41A8-938C-C605AC1FB90D}">
      <dgm:prSet/>
      <dgm:spPr/>
      <dgm:t>
        <a:bodyPr/>
        <a:lstStyle/>
        <a:p>
          <a:endParaRPr lang="en-GB"/>
        </a:p>
      </dgm:t>
    </dgm:pt>
    <dgm:pt modelId="{EBDE444F-F86C-4DA3-889F-00C7091DA6C5}">
      <dgm:prSet phldrT="[Text]" custT="1"/>
      <dgm:spPr/>
      <dgm:t>
        <a:bodyPr/>
        <a:lstStyle/>
        <a:p>
          <a:r>
            <a:rPr lang="en-GB" sz="1000" b="1" dirty="0"/>
            <a:t>Local Government</a:t>
          </a:r>
        </a:p>
      </dgm:t>
    </dgm:pt>
    <dgm:pt modelId="{C465C60F-A68D-4B91-8D87-F6A757266470}" type="parTrans" cxnId="{43CC0AA1-87D7-4E69-871B-29111952177C}">
      <dgm:prSet/>
      <dgm:spPr/>
      <dgm:t>
        <a:bodyPr/>
        <a:lstStyle/>
        <a:p>
          <a:endParaRPr lang="en-GB"/>
        </a:p>
      </dgm:t>
    </dgm:pt>
    <dgm:pt modelId="{7E8B9207-AC7C-47FE-A361-AC9FEF0E88FC}" type="sibTrans" cxnId="{43CC0AA1-87D7-4E69-871B-29111952177C}">
      <dgm:prSet/>
      <dgm:spPr/>
      <dgm:t>
        <a:bodyPr/>
        <a:lstStyle/>
        <a:p>
          <a:endParaRPr lang="en-GB"/>
        </a:p>
      </dgm:t>
    </dgm:pt>
    <dgm:pt modelId="{D3DC7A8C-F73A-4EA3-8241-F7A266817404}">
      <dgm:prSet phldrT="[Text]" custT="1"/>
      <dgm:spPr/>
      <dgm:t>
        <a:bodyPr/>
        <a:lstStyle/>
        <a:p>
          <a:r>
            <a:rPr lang="en-GB" sz="1000" b="1" dirty="0"/>
            <a:t>Education</a:t>
          </a:r>
        </a:p>
      </dgm:t>
    </dgm:pt>
    <dgm:pt modelId="{C52A8A5E-F020-4CE7-B0F8-1EEF6793F130}" type="parTrans" cxnId="{11D9138E-5C2B-4177-8CB8-767326DE8067}">
      <dgm:prSet/>
      <dgm:spPr/>
      <dgm:t>
        <a:bodyPr/>
        <a:lstStyle/>
        <a:p>
          <a:endParaRPr lang="en-GB"/>
        </a:p>
      </dgm:t>
    </dgm:pt>
    <dgm:pt modelId="{DA3B058A-142D-40D3-B1AA-A76F409BDC76}" type="sibTrans" cxnId="{11D9138E-5C2B-4177-8CB8-767326DE8067}">
      <dgm:prSet/>
      <dgm:spPr/>
      <dgm:t>
        <a:bodyPr/>
        <a:lstStyle/>
        <a:p>
          <a:endParaRPr lang="en-GB"/>
        </a:p>
      </dgm:t>
    </dgm:pt>
    <dgm:pt modelId="{C35BB8A3-E474-49EE-A476-0D03FEEC282B}">
      <dgm:prSet custT="1"/>
      <dgm:spPr/>
      <dgm:t>
        <a:bodyPr/>
        <a:lstStyle/>
        <a:p>
          <a:r>
            <a:rPr lang="en-GB" sz="1000" b="1" dirty="0"/>
            <a:t>Vintners</a:t>
          </a:r>
        </a:p>
      </dgm:t>
    </dgm:pt>
    <dgm:pt modelId="{D67E2C70-B3C9-4F05-878F-72909A69BFF9}" type="parTrans" cxnId="{4B974C43-B8BE-4E89-A70D-659E99B1696C}">
      <dgm:prSet/>
      <dgm:spPr/>
      <dgm:t>
        <a:bodyPr/>
        <a:lstStyle/>
        <a:p>
          <a:endParaRPr lang="en-GB"/>
        </a:p>
      </dgm:t>
    </dgm:pt>
    <dgm:pt modelId="{C8769FD3-03E0-4C49-9E7D-CF4E5450F217}" type="sibTrans" cxnId="{4B974C43-B8BE-4E89-A70D-659E99B1696C}">
      <dgm:prSet/>
      <dgm:spPr/>
      <dgm:t>
        <a:bodyPr/>
        <a:lstStyle/>
        <a:p>
          <a:endParaRPr lang="en-GB"/>
        </a:p>
      </dgm:t>
    </dgm:pt>
    <dgm:pt modelId="{74134219-0B93-4D04-9B75-6BA28D6C502E}">
      <dgm:prSet custT="1"/>
      <dgm:spPr/>
      <dgm:t>
        <a:bodyPr/>
        <a:lstStyle/>
        <a:p>
          <a:r>
            <a:rPr lang="en-GB" sz="1000" b="1" dirty="0"/>
            <a:t>Families</a:t>
          </a:r>
        </a:p>
      </dgm:t>
    </dgm:pt>
    <dgm:pt modelId="{C5C4A882-F0B9-455B-94D0-8F23204F0D54}" type="parTrans" cxnId="{46DD3383-28D6-46ED-8EDE-57A219F3CC49}">
      <dgm:prSet/>
      <dgm:spPr/>
      <dgm:t>
        <a:bodyPr/>
        <a:lstStyle/>
        <a:p>
          <a:endParaRPr lang="en-GB"/>
        </a:p>
      </dgm:t>
    </dgm:pt>
    <dgm:pt modelId="{8D216B46-4A0D-4337-8D8D-A9FD4D565081}" type="sibTrans" cxnId="{46DD3383-28D6-46ED-8EDE-57A219F3CC49}">
      <dgm:prSet/>
      <dgm:spPr/>
      <dgm:t>
        <a:bodyPr/>
        <a:lstStyle/>
        <a:p>
          <a:endParaRPr lang="en-GB"/>
        </a:p>
      </dgm:t>
    </dgm:pt>
    <dgm:pt modelId="{FA61A3DC-50B0-47B9-9D44-65E8B635CC98}" type="pres">
      <dgm:prSet presAssocID="{405C2262-3F2E-4680-981D-64849B76E289}" presName="cycle" presStyleCnt="0">
        <dgm:presLayoutVars>
          <dgm:chMax val="1"/>
          <dgm:dir/>
          <dgm:animLvl val="ctr"/>
          <dgm:resizeHandles val="exact"/>
        </dgm:presLayoutVars>
      </dgm:prSet>
      <dgm:spPr/>
      <dgm:t>
        <a:bodyPr/>
        <a:lstStyle/>
        <a:p>
          <a:endParaRPr lang="en-GB"/>
        </a:p>
      </dgm:t>
    </dgm:pt>
    <dgm:pt modelId="{79428776-AE66-4543-AB2E-5A6A742605EE}" type="pres">
      <dgm:prSet presAssocID="{8EAD7141-4113-4567-B083-42B9ABD0F7AA}" presName="centerShape" presStyleLbl="node0" presStyleIdx="0" presStyleCnt="1"/>
      <dgm:spPr/>
      <dgm:t>
        <a:bodyPr/>
        <a:lstStyle/>
        <a:p>
          <a:endParaRPr lang="en-GB"/>
        </a:p>
      </dgm:t>
    </dgm:pt>
    <dgm:pt modelId="{AA19F8CE-6AEC-48CD-BCD6-E74055E19533}" type="pres">
      <dgm:prSet presAssocID="{00EB39D0-ECC5-444C-BE20-BB25072505FB}" presName="Name9" presStyleLbl="parChTrans1D2" presStyleIdx="0" presStyleCnt="6"/>
      <dgm:spPr/>
      <dgm:t>
        <a:bodyPr/>
        <a:lstStyle/>
        <a:p>
          <a:endParaRPr lang="en-GB"/>
        </a:p>
      </dgm:t>
    </dgm:pt>
    <dgm:pt modelId="{005B62A0-0F61-4A41-81E3-92F4C42B1605}" type="pres">
      <dgm:prSet presAssocID="{00EB39D0-ECC5-444C-BE20-BB25072505FB}" presName="connTx" presStyleLbl="parChTrans1D2" presStyleIdx="0" presStyleCnt="6"/>
      <dgm:spPr/>
      <dgm:t>
        <a:bodyPr/>
        <a:lstStyle/>
        <a:p>
          <a:endParaRPr lang="en-GB"/>
        </a:p>
      </dgm:t>
    </dgm:pt>
    <dgm:pt modelId="{025BDB94-5187-4933-8896-3A6069FD5669}" type="pres">
      <dgm:prSet presAssocID="{32BDCCCD-3D31-4AF5-8E3C-3B0D0800D40C}" presName="node" presStyleLbl="node1" presStyleIdx="0" presStyleCnt="6">
        <dgm:presLayoutVars>
          <dgm:bulletEnabled val="1"/>
        </dgm:presLayoutVars>
      </dgm:prSet>
      <dgm:spPr/>
      <dgm:t>
        <a:bodyPr/>
        <a:lstStyle/>
        <a:p>
          <a:endParaRPr lang="en-GB"/>
        </a:p>
      </dgm:t>
    </dgm:pt>
    <dgm:pt modelId="{513FCEFB-75EB-47F0-8157-20F9B6196EED}" type="pres">
      <dgm:prSet presAssocID="{84E125C8-723C-4FA6-9CCA-59A2C5E905CE}" presName="Name9" presStyleLbl="parChTrans1D2" presStyleIdx="1" presStyleCnt="6"/>
      <dgm:spPr/>
      <dgm:t>
        <a:bodyPr/>
        <a:lstStyle/>
        <a:p>
          <a:endParaRPr lang="en-GB"/>
        </a:p>
      </dgm:t>
    </dgm:pt>
    <dgm:pt modelId="{E9483A92-6D67-44B7-AA36-04F068DC7292}" type="pres">
      <dgm:prSet presAssocID="{84E125C8-723C-4FA6-9CCA-59A2C5E905CE}" presName="connTx" presStyleLbl="parChTrans1D2" presStyleIdx="1" presStyleCnt="6"/>
      <dgm:spPr/>
      <dgm:t>
        <a:bodyPr/>
        <a:lstStyle/>
        <a:p>
          <a:endParaRPr lang="en-GB"/>
        </a:p>
      </dgm:t>
    </dgm:pt>
    <dgm:pt modelId="{DCA25CF9-AFF5-41A0-94A3-89B7A3D134BA}" type="pres">
      <dgm:prSet presAssocID="{46AF8CF1-7855-4E55-8987-FD09D14FDE94}" presName="node" presStyleLbl="node1" presStyleIdx="1" presStyleCnt="6">
        <dgm:presLayoutVars>
          <dgm:bulletEnabled val="1"/>
        </dgm:presLayoutVars>
      </dgm:prSet>
      <dgm:spPr/>
      <dgm:t>
        <a:bodyPr/>
        <a:lstStyle/>
        <a:p>
          <a:endParaRPr lang="en-GB"/>
        </a:p>
      </dgm:t>
    </dgm:pt>
    <dgm:pt modelId="{3E188FC9-2254-4E76-8F19-DE4E6A3289DE}" type="pres">
      <dgm:prSet presAssocID="{C5C4A882-F0B9-455B-94D0-8F23204F0D54}" presName="Name9" presStyleLbl="parChTrans1D2" presStyleIdx="2" presStyleCnt="6"/>
      <dgm:spPr/>
      <dgm:t>
        <a:bodyPr/>
        <a:lstStyle/>
        <a:p>
          <a:endParaRPr lang="en-GB"/>
        </a:p>
      </dgm:t>
    </dgm:pt>
    <dgm:pt modelId="{9797836B-058D-477D-A52F-11A348FA2427}" type="pres">
      <dgm:prSet presAssocID="{C5C4A882-F0B9-455B-94D0-8F23204F0D54}" presName="connTx" presStyleLbl="parChTrans1D2" presStyleIdx="2" presStyleCnt="6"/>
      <dgm:spPr/>
      <dgm:t>
        <a:bodyPr/>
        <a:lstStyle/>
        <a:p>
          <a:endParaRPr lang="en-GB"/>
        </a:p>
      </dgm:t>
    </dgm:pt>
    <dgm:pt modelId="{436139F9-9EAD-470A-A50C-A7E13E71FD54}" type="pres">
      <dgm:prSet presAssocID="{74134219-0B93-4D04-9B75-6BA28D6C502E}" presName="node" presStyleLbl="node1" presStyleIdx="2" presStyleCnt="6">
        <dgm:presLayoutVars>
          <dgm:bulletEnabled val="1"/>
        </dgm:presLayoutVars>
      </dgm:prSet>
      <dgm:spPr/>
      <dgm:t>
        <a:bodyPr/>
        <a:lstStyle/>
        <a:p>
          <a:endParaRPr lang="en-GB"/>
        </a:p>
      </dgm:t>
    </dgm:pt>
    <dgm:pt modelId="{5291C8B5-9C34-4F98-9CD7-3390DE4442C3}" type="pres">
      <dgm:prSet presAssocID="{D67E2C70-B3C9-4F05-878F-72909A69BFF9}" presName="Name9" presStyleLbl="parChTrans1D2" presStyleIdx="3" presStyleCnt="6"/>
      <dgm:spPr/>
      <dgm:t>
        <a:bodyPr/>
        <a:lstStyle/>
        <a:p>
          <a:endParaRPr lang="en-GB"/>
        </a:p>
      </dgm:t>
    </dgm:pt>
    <dgm:pt modelId="{E1DAA386-F61A-4A23-8687-9DAD4FA557E2}" type="pres">
      <dgm:prSet presAssocID="{D67E2C70-B3C9-4F05-878F-72909A69BFF9}" presName="connTx" presStyleLbl="parChTrans1D2" presStyleIdx="3" presStyleCnt="6"/>
      <dgm:spPr/>
      <dgm:t>
        <a:bodyPr/>
        <a:lstStyle/>
        <a:p>
          <a:endParaRPr lang="en-GB"/>
        </a:p>
      </dgm:t>
    </dgm:pt>
    <dgm:pt modelId="{092B3F4A-B2E5-438F-B2D9-49D9B8A03EF9}" type="pres">
      <dgm:prSet presAssocID="{C35BB8A3-E474-49EE-A476-0D03FEEC282B}" presName="node" presStyleLbl="node1" presStyleIdx="3" presStyleCnt="6">
        <dgm:presLayoutVars>
          <dgm:bulletEnabled val="1"/>
        </dgm:presLayoutVars>
      </dgm:prSet>
      <dgm:spPr/>
      <dgm:t>
        <a:bodyPr/>
        <a:lstStyle/>
        <a:p>
          <a:endParaRPr lang="en-GB"/>
        </a:p>
      </dgm:t>
    </dgm:pt>
    <dgm:pt modelId="{BE87005A-B8BC-4A70-A343-8EEFE101DE2E}" type="pres">
      <dgm:prSet presAssocID="{C465C60F-A68D-4B91-8D87-F6A757266470}" presName="Name9" presStyleLbl="parChTrans1D2" presStyleIdx="4" presStyleCnt="6"/>
      <dgm:spPr/>
      <dgm:t>
        <a:bodyPr/>
        <a:lstStyle/>
        <a:p>
          <a:endParaRPr lang="en-GB"/>
        </a:p>
      </dgm:t>
    </dgm:pt>
    <dgm:pt modelId="{229CA680-D098-4911-A56B-660327EAE03C}" type="pres">
      <dgm:prSet presAssocID="{C465C60F-A68D-4B91-8D87-F6A757266470}" presName="connTx" presStyleLbl="parChTrans1D2" presStyleIdx="4" presStyleCnt="6"/>
      <dgm:spPr/>
      <dgm:t>
        <a:bodyPr/>
        <a:lstStyle/>
        <a:p>
          <a:endParaRPr lang="en-GB"/>
        </a:p>
      </dgm:t>
    </dgm:pt>
    <dgm:pt modelId="{1680A1D9-CCD4-439D-8BBE-20AD6AA2112A}" type="pres">
      <dgm:prSet presAssocID="{EBDE444F-F86C-4DA3-889F-00C7091DA6C5}" presName="node" presStyleLbl="node1" presStyleIdx="4" presStyleCnt="6">
        <dgm:presLayoutVars>
          <dgm:bulletEnabled val="1"/>
        </dgm:presLayoutVars>
      </dgm:prSet>
      <dgm:spPr/>
      <dgm:t>
        <a:bodyPr/>
        <a:lstStyle/>
        <a:p>
          <a:endParaRPr lang="en-GB"/>
        </a:p>
      </dgm:t>
    </dgm:pt>
    <dgm:pt modelId="{9AFEC342-2ABE-4D3F-AA13-CBBABB83B416}" type="pres">
      <dgm:prSet presAssocID="{C52A8A5E-F020-4CE7-B0F8-1EEF6793F130}" presName="Name9" presStyleLbl="parChTrans1D2" presStyleIdx="5" presStyleCnt="6"/>
      <dgm:spPr/>
      <dgm:t>
        <a:bodyPr/>
        <a:lstStyle/>
        <a:p>
          <a:endParaRPr lang="en-GB"/>
        </a:p>
      </dgm:t>
    </dgm:pt>
    <dgm:pt modelId="{67E073DA-6433-4FB6-AF2D-091BF5790F84}" type="pres">
      <dgm:prSet presAssocID="{C52A8A5E-F020-4CE7-B0F8-1EEF6793F130}" presName="connTx" presStyleLbl="parChTrans1D2" presStyleIdx="5" presStyleCnt="6"/>
      <dgm:spPr/>
      <dgm:t>
        <a:bodyPr/>
        <a:lstStyle/>
        <a:p>
          <a:endParaRPr lang="en-GB"/>
        </a:p>
      </dgm:t>
    </dgm:pt>
    <dgm:pt modelId="{9232F8BA-F97C-42D8-8DA4-BB844F9F1651}" type="pres">
      <dgm:prSet presAssocID="{D3DC7A8C-F73A-4EA3-8241-F7A266817404}" presName="node" presStyleLbl="node1" presStyleIdx="5" presStyleCnt="6">
        <dgm:presLayoutVars>
          <dgm:bulletEnabled val="1"/>
        </dgm:presLayoutVars>
      </dgm:prSet>
      <dgm:spPr/>
      <dgm:t>
        <a:bodyPr/>
        <a:lstStyle/>
        <a:p>
          <a:endParaRPr lang="en-GB"/>
        </a:p>
      </dgm:t>
    </dgm:pt>
  </dgm:ptLst>
  <dgm:cxnLst>
    <dgm:cxn modelId="{37813AB6-A7B6-43A5-8A11-F16BFB3F6EEB}" srcId="{8EAD7141-4113-4567-B083-42B9ABD0F7AA}" destId="{32BDCCCD-3D31-4AF5-8E3C-3B0D0800D40C}" srcOrd="0" destOrd="0" parTransId="{00EB39D0-ECC5-444C-BE20-BB25072505FB}" sibTransId="{5FC3B0E3-1B67-4E64-AC63-6598193B4205}"/>
    <dgm:cxn modelId="{D01D027B-45FD-43B0-B82A-68E5193E6A3A}" type="presOf" srcId="{C5C4A882-F0B9-455B-94D0-8F23204F0D54}" destId="{3E188FC9-2254-4E76-8F19-DE4E6A3289DE}" srcOrd="0" destOrd="0" presId="urn:microsoft.com/office/officeart/2005/8/layout/radial1"/>
    <dgm:cxn modelId="{F912537A-F346-48CE-AC2D-4A13E578CDDB}" type="presOf" srcId="{00EB39D0-ECC5-444C-BE20-BB25072505FB}" destId="{005B62A0-0F61-4A41-81E3-92F4C42B1605}" srcOrd="1" destOrd="0" presId="urn:microsoft.com/office/officeart/2005/8/layout/radial1"/>
    <dgm:cxn modelId="{46DD3383-28D6-46ED-8EDE-57A219F3CC49}" srcId="{8EAD7141-4113-4567-B083-42B9ABD0F7AA}" destId="{74134219-0B93-4D04-9B75-6BA28D6C502E}" srcOrd="2" destOrd="0" parTransId="{C5C4A882-F0B9-455B-94D0-8F23204F0D54}" sibTransId="{8D216B46-4A0D-4337-8D8D-A9FD4D565081}"/>
    <dgm:cxn modelId="{63081328-7BE8-4A41-B5A9-9C8FF074496C}" type="presOf" srcId="{405C2262-3F2E-4680-981D-64849B76E289}" destId="{FA61A3DC-50B0-47B9-9D44-65E8B635CC98}" srcOrd="0" destOrd="0" presId="urn:microsoft.com/office/officeart/2005/8/layout/radial1"/>
    <dgm:cxn modelId="{59B482E7-4762-49C7-A280-27210CABC7FD}" type="presOf" srcId="{C465C60F-A68D-4B91-8D87-F6A757266470}" destId="{BE87005A-B8BC-4A70-A343-8EEFE101DE2E}" srcOrd="0" destOrd="0" presId="urn:microsoft.com/office/officeart/2005/8/layout/radial1"/>
    <dgm:cxn modelId="{46A0B036-206A-4457-B16A-B18036A4ACE5}" type="presOf" srcId="{84E125C8-723C-4FA6-9CCA-59A2C5E905CE}" destId="{E9483A92-6D67-44B7-AA36-04F068DC7292}" srcOrd="1" destOrd="0" presId="urn:microsoft.com/office/officeart/2005/8/layout/radial1"/>
    <dgm:cxn modelId="{C6C5137D-3038-4A6B-9D93-CEDA28BF584B}" type="presOf" srcId="{00EB39D0-ECC5-444C-BE20-BB25072505FB}" destId="{AA19F8CE-6AEC-48CD-BCD6-E74055E19533}" srcOrd="0" destOrd="0" presId="urn:microsoft.com/office/officeart/2005/8/layout/radial1"/>
    <dgm:cxn modelId="{366F14AD-2FD9-4907-9484-4D0AE7D711A6}" type="presOf" srcId="{C52A8A5E-F020-4CE7-B0F8-1EEF6793F130}" destId="{67E073DA-6433-4FB6-AF2D-091BF5790F84}" srcOrd="1" destOrd="0" presId="urn:microsoft.com/office/officeart/2005/8/layout/radial1"/>
    <dgm:cxn modelId="{347B4F44-81BF-4A3E-80CF-1E7396E7A62E}" type="presOf" srcId="{C5C4A882-F0B9-455B-94D0-8F23204F0D54}" destId="{9797836B-058D-477D-A52F-11A348FA2427}" srcOrd="1" destOrd="0" presId="urn:microsoft.com/office/officeart/2005/8/layout/radial1"/>
    <dgm:cxn modelId="{E7376C4B-9060-4610-AE5A-CB63D65DC5A2}" type="presOf" srcId="{D3DC7A8C-F73A-4EA3-8241-F7A266817404}" destId="{9232F8BA-F97C-42D8-8DA4-BB844F9F1651}" srcOrd="0" destOrd="0" presId="urn:microsoft.com/office/officeart/2005/8/layout/radial1"/>
    <dgm:cxn modelId="{11D9138E-5C2B-4177-8CB8-767326DE8067}" srcId="{8EAD7141-4113-4567-B083-42B9ABD0F7AA}" destId="{D3DC7A8C-F73A-4EA3-8241-F7A266817404}" srcOrd="5" destOrd="0" parTransId="{C52A8A5E-F020-4CE7-B0F8-1EEF6793F130}" sibTransId="{DA3B058A-142D-40D3-B1AA-A76F409BDC76}"/>
    <dgm:cxn modelId="{7D361B3B-EFEC-4FA5-AF88-00DBB42994CB}" type="presOf" srcId="{C465C60F-A68D-4B91-8D87-F6A757266470}" destId="{229CA680-D098-4911-A56B-660327EAE03C}" srcOrd="1" destOrd="0" presId="urn:microsoft.com/office/officeart/2005/8/layout/radial1"/>
    <dgm:cxn modelId="{108974F7-1B09-41A8-938C-C605AC1FB90D}" srcId="{8EAD7141-4113-4567-B083-42B9ABD0F7AA}" destId="{46AF8CF1-7855-4E55-8987-FD09D14FDE94}" srcOrd="1" destOrd="0" parTransId="{84E125C8-723C-4FA6-9CCA-59A2C5E905CE}" sibTransId="{D5B0A71F-B47E-4A59-A950-4698E05E4AEC}"/>
    <dgm:cxn modelId="{948C7CBE-6D31-45F1-ACE1-8CB5929B2969}" type="presOf" srcId="{74134219-0B93-4D04-9B75-6BA28D6C502E}" destId="{436139F9-9EAD-470A-A50C-A7E13E71FD54}" srcOrd="0" destOrd="0" presId="urn:microsoft.com/office/officeart/2005/8/layout/radial1"/>
    <dgm:cxn modelId="{4B974C43-B8BE-4E89-A70D-659E99B1696C}" srcId="{8EAD7141-4113-4567-B083-42B9ABD0F7AA}" destId="{C35BB8A3-E474-49EE-A476-0D03FEEC282B}" srcOrd="3" destOrd="0" parTransId="{D67E2C70-B3C9-4F05-878F-72909A69BFF9}" sibTransId="{C8769FD3-03E0-4C49-9E7D-CF4E5450F217}"/>
    <dgm:cxn modelId="{3421C904-F5F4-4030-A577-3560A59BE1D8}" type="presOf" srcId="{8EAD7141-4113-4567-B083-42B9ABD0F7AA}" destId="{79428776-AE66-4543-AB2E-5A6A742605EE}" srcOrd="0" destOrd="0" presId="urn:microsoft.com/office/officeart/2005/8/layout/radial1"/>
    <dgm:cxn modelId="{43CC0AA1-87D7-4E69-871B-29111952177C}" srcId="{8EAD7141-4113-4567-B083-42B9ABD0F7AA}" destId="{EBDE444F-F86C-4DA3-889F-00C7091DA6C5}" srcOrd="4" destOrd="0" parTransId="{C465C60F-A68D-4B91-8D87-F6A757266470}" sibTransId="{7E8B9207-AC7C-47FE-A361-AC9FEF0E88FC}"/>
    <dgm:cxn modelId="{CF72EDE6-E0C3-490A-8AFE-D65109D33A01}" type="presOf" srcId="{D67E2C70-B3C9-4F05-878F-72909A69BFF9}" destId="{5291C8B5-9C34-4F98-9CD7-3390DE4442C3}" srcOrd="0" destOrd="0" presId="urn:microsoft.com/office/officeart/2005/8/layout/radial1"/>
    <dgm:cxn modelId="{CAC27C1F-E604-459B-8709-F6F1915B812F}" type="presOf" srcId="{C52A8A5E-F020-4CE7-B0F8-1EEF6793F130}" destId="{9AFEC342-2ABE-4D3F-AA13-CBBABB83B416}" srcOrd="0" destOrd="0" presId="urn:microsoft.com/office/officeart/2005/8/layout/radial1"/>
    <dgm:cxn modelId="{609571B9-6C11-4FC6-BB48-DF31900D349A}" type="presOf" srcId="{46AF8CF1-7855-4E55-8987-FD09D14FDE94}" destId="{DCA25CF9-AFF5-41A0-94A3-89B7A3D134BA}" srcOrd="0" destOrd="0" presId="urn:microsoft.com/office/officeart/2005/8/layout/radial1"/>
    <dgm:cxn modelId="{4C94B2C2-BF56-4FC6-8173-6D890BE9F67F}" srcId="{405C2262-3F2E-4680-981D-64849B76E289}" destId="{8EAD7141-4113-4567-B083-42B9ABD0F7AA}" srcOrd="0" destOrd="0" parTransId="{0CA9935D-B6B4-441E-BC4E-6007BC9A1532}" sibTransId="{506B6C5D-5C55-41A1-9A4B-83D6368BFDBC}"/>
    <dgm:cxn modelId="{D54A52DC-F010-48D1-9F9D-A35D878FCE23}" type="presOf" srcId="{84E125C8-723C-4FA6-9CCA-59A2C5E905CE}" destId="{513FCEFB-75EB-47F0-8157-20F9B6196EED}" srcOrd="0" destOrd="0" presId="urn:microsoft.com/office/officeart/2005/8/layout/radial1"/>
    <dgm:cxn modelId="{D8E219C4-F778-41FF-9FF9-9F9715E46D83}" type="presOf" srcId="{32BDCCCD-3D31-4AF5-8E3C-3B0D0800D40C}" destId="{025BDB94-5187-4933-8896-3A6069FD5669}" srcOrd="0" destOrd="0" presId="urn:microsoft.com/office/officeart/2005/8/layout/radial1"/>
    <dgm:cxn modelId="{B1E20152-6263-4554-8ADC-1E8AA33A7E69}" type="presOf" srcId="{D67E2C70-B3C9-4F05-878F-72909A69BFF9}" destId="{E1DAA386-F61A-4A23-8687-9DAD4FA557E2}" srcOrd="1" destOrd="0" presId="urn:microsoft.com/office/officeart/2005/8/layout/radial1"/>
    <dgm:cxn modelId="{CFC13E96-07B1-4438-A017-E8ABDB7E1F66}" type="presOf" srcId="{C35BB8A3-E474-49EE-A476-0D03FEEC282B}" destId="{092B3F4A-B2E5-438F-B2D9-49D9B8A03EF9}" srcOrd="0" destOrd="0" presId="urn:microsoft.com/office/officeart/2005/8/layout/radial1"/>
    <dgm:cxn modelId="{826D1BC9-AFD5-4429-82AA-51D43C9352AA}" type="presOf" srcId="{EBDE444F-F86C-4DA3-889F-00C7091DA6C5}" destId="{1680A1D9-CCD4-439D-8BBE-20AD6AA2112A}" srcOrd="0" destOrd="0" presId="urn:microsoft.com/office/officeart/2005/8/layout/radial1"/>
    <dgm:cxn modelId="{6607187C-BB52-41C5-A5E7-178AB4C97E00}" type="presParOf" srcId="{FA61A3DC-50B0-47B9-9D44-65E8B635CC98}" destId="{79428776-AE66-4543-AB2E-5A6A742605EE}" srcOrd="0" destOrd="0" presId="urn:microsoft.com/office/officeart/2005/8/layout/radial1"/>
    <dgm:cxn modelId="{FD9ECDE4-64F9-48F7-B3E4-07DC1163BF11}" type="presParOf" srcId="{FA61A3DC-50B0-47B9-9D44-65E8B635CC98}" destId="{AA19F8CE-6AEC-48CD-BCD6-E74055E19533}" srcOrd="1" destOrd="0" presId="urn:microsoft.com/office/officeart/2005/8/layout/radial1"/>
    <dgm:cxn modelId="{4AEF3106-8EB2-4053-9405-C79165603801}" type="presParOf" srcId="{AA19F8CE-6AEC-48CD-BCD6-E74055E19533}" destId="{005B62A0-0F61-4A41-81E3-92F4C42B1605}" srcOrd="0" destOrd="0" presId="urn:microsoft.com/office/officeart/2005/8/layout/radial1"/>
    <dgm:cxn modelId="{4EE7A00C-795A-4AC6-AC52-D951BE54B7FE}" type="presParOf" srcId="{FA61A3DC-50B0-47B9-9D44-65E8B635CC98}" destId="{025BDB94-5187-4933-8896-3A6069FD5669}" srcOrd="2" destOrd="0" presId="urn:microsoft.com/office/officeart/2005/8/layout/radial1"/>
    <dgm:cxn modelId="{66EF0CA6-AA41-4139-B6FF-62EFF52D8273}" type="presParOf" srcId="{FA61A3DC-50B0-47B9-9D44-65E8B635CC98}" destId="{513FCEFB-75EB-47F0-8157-20F9B6196EED}" srcOrd="3" destOrd="0" presId="urn:microsoft.com/office/officeart/2005/8/layout/radial1"/>
    <dgm:cxn modelId="{DAAA5809-6260-418D-9F01-143311284CBD}" type="presParOf" srcId="{513FCEFB-75EB-47F0-8157-20F9B6196EED}" destId="{E9483A92-6D67-44B7-AA36-04F068DC7292}" srcOrd="0" destOrd="0" presId="urn:microsoft.com/office/officeart/2005/8/layout/radial1"/>
    <dgm:cxn modelId="{91437242-3944-4557-B925-C0A110BCF8A6}" type="presParOf" srcId="{FA61A3DC-50B0-47B9-9D44-65E8B635CC98}" destId="{DCA25CF9-AFF5-41A0-94A3-89B7A3D134BA}" srcOrd="4" destOrd="0" presId="urn:microsoft.com/office/officeart/2005/8/layout/radial1"/>
    <dgm:cxn modelId="{EDA8DA07-A033-478D-91C2-8E8FB1CBDA78}" type="presParOf" srcId="{FA61A3DC-50B0-47B9-9D44-65E8B635CC98}" destId="{3E188FC9-2254-4E76-8F19-DE4E6A3289DE}" srcOrd="5" destOrd="0" presId="urn:microsoft.com/office/officeart/2005/8/layout/radial1"/>
    <dgm:cxn modelId="{6E0D7F8E-50D5-441C-B823-D74EC06D2448}" type="presParOf" srcId="{3E188FC9-2254-4E76-8F19-DE4E6A3289DE}" destId="{9797836B-058D-477D-A52F-11A348FA2427}" srcOrd="0" destOrd="0" presId="urn:microsoft.com/office/officeart/2005/8/layout/radial1"/>
    <dgm:cxn modelId="{23FFDAD2-43FE-49CB-BFC3-7337D5F36359}" type="presParOf" srcId="{FA61A3DC-50B0-47B9-9D44-65E8B635CC98}" destId="{436139F9-9EAD-470A-A50C-A7E13E71FD54}" srcOrd="6" destOrd="0" presId="urn:microsoft.com/office/officeart/2005/8/layout/radial1"/>
    <dgm:cxn modelId="{277F6E72-FA48-408D-B8B4-E2E897273DD7}" type="presParOf" srcId="{FA61A3DC-50B0-47B9-9D44-65E8B635CC98}" destId="{5291C8B5-9C34-4F98-9CD7-3390DE4442C3}" srcOrd="7" destOrd="0" presId="urn:microsoft.com/office/officeart/2005/8/layout/radial1"/>
    <dgm:cxn modelId="{9DD6D2E8-A510-433E-821A-F6A50D333D57}" type="presParOf" srcId="{5291C8B5-9C34-4F98-9CD7-3390DE4442C3}" destId="{E1DAA386-F61A-4A23-8687-9DAD4FA557E2}" srcOrd="0" destOrd="0" presId="urn:microsoft.com/office/officeart/2005/8/layout/radial1"/>
    <dgm:cxn modelId="{2788DE60-75DD-44C3-B107-41B9A3C47B98}" type="presParOf" srcId="{FA61A3DC-50B0-47B9-9D44-65E8B635CC98}" destId="{092B3F4A-B2E5-438F-B2D9-49D9B8A03EF9}" srcOrd="8" destOrd="0" presId="urn:microsoft.com/office/officeart/2005/8/layout/radial1"/>
    <dgm:cxn modelId="{FD7573FA-163E-4859-8F68-87671AB313F6}" type="presParOf" srcId="{FA61A3DC-50B0-47B9-9D44-65E8B635CC98}" destId="{BE87005A-B8BC-4A70-A343-8EEFE101DE2E}" srcOrd="9" destOrd="0" presId="urn:microsoft.com/office/officeart/2005/8/layout/radial1"/>
    <dgm:cxn modelId="{0B1D1672-48B0-4E0D-8BAC-54F5BE5EA480}" type="presParOf" srcId="{BE87005A-B8BC-4A70-A343-8EEFE101DE2E}" destId="{229CA680-D098-4911-A56B-660327EAE03C}" srcOrd="0" destOrd="0" presId="urn:microsoft.com/office/officeart/2005/8/layout/radial1"/>
    <dgm:cxn modelId="{D4A2C021-093B-4C7B-84F3-63597233E202}" type="presParOf" srcId="{FA61A3DC-50B0-47B9-9D44-65E8B635CC98}" destId="{1680A1D9-CCD4-439D-8BBE-20AD6AA2112A}" srcOrd="10" destOrd="0" presId="urn:microsoft.com/office/officeart/2005/8/layout/radial1"/>
    <dgm:cxn modelId="{6C04D55E-57F1-41D4-B5D1-DE6782310998}" type="presParOf" srcId="{FA61A3DC-50B0-47B9-9D44-65E8B635CC98}" destId="{9AFEC342-2ABE-4D3F-AA13-CBBABB83B416}" srcOrd="11" destOrd="0" presId="urn:microsoft.com/office/officeart/2005/8/layout/radial1"/>
    <dgm:cxn modelId="{102829B5-CA49-44B0-9D2E-674B3780CA18}" type="presParOf" srcId="{9AFEC342-2ABE-4D3F-AA13-CBBABB83B416}" destId="{67E073DA-6433-4FB6-AF2D-091BF5790F84}" srcOrd="0" destOrd="0" presId="urn:microsoft.com/office/officeart/2005/8/layout/radial1"/>
    <dgm:cxn modelId="{6CE0BD24-6131-4088-A9DC-AEA27FE17C5D}" type="presParOf" srcId="{FA61A3DC-50B0-47B9-9D44-65E8B635CC98}" destId="{9232F8BA-F97C-42D8-8DA4-BB844F9F1651}"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06679-616C-4277-B6EC-9285DAC6078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1C7785ED-9B7A-47B5-94B4-14841D522DA3}">
      <dgm:prSet phldrT="[Text]"/>
      <dgm:spPr/>
      <dgm:t>
        <a:bodyPr/>
        <a:lstStyle/>
        <a:p>
          <a:r>
            <a:rPr lang="en-GB" dirty="0" smtClean="0"/>
            <a:t>Introduction </a:t>
          </a:r>
        </a:p>
        <a:p>
          <a:r>
            <a:rPr lang="en-GB" dirty="0" smtClean="0"/>
            <a:t>Mobilising Community Action on Alcohol</a:t>
          </a:r>
          <a:endParaRPr lang="en-GB" dirty="0"/>
        </a:p>
      </dgm:t>
    </dgm:pt>
    <dgm:pt modelId="{E0C2B93C-0753-443C-8A82-E3616D910BEC}" type="parTrans" cxnId="{66815EAD-0331-43F1-9F38-B953498C478E}">
      <dgm:prSet/>
      <dgm:spPr/>
      <dgm:t>
        <a:bodyPr/>
        <a:lstStyle/>
        <a:p>
          <a:endParaRPr lang="en-GB"/>
        </a:p>
      </dgm:t>
    </dgm:pt>
    <dgm:pt modelId="{31418253-BEE4-44AA-9D44-FCCA8CDEF31E}" type="sibTrans" cxnId="{66815EAD-0331-43F1-9F38-B953498C478E}">
      <dgm:prSet/>
      <dgm:spPr/>
      <dgm:t>
        <a:bodyPr/>
        <a:lstStyle/>
        <a:p>
          <a:endParaRPr lang="en-GB"/>
        </a:p>
      </dgm:t>
    </dgm:pt>
    <dgm:pt modelId="{6CA1A9D3-F602-4FB2-9CCF-DE1DF7F873C9}">
      <dgm:prSet phldrT="[Text]"/>
      <dgm:spPr/>
      <dgm:t>
        <a:bodyPr/>
        <a:lstStyle/>
        <a:p>
          <a:r>
            <a:rPr lang="en-GB" dirty="0" smtClean="0"/>
            <a:t>Community Action on Alcohol</a:t>
          </a:r>
        </a:p>
        <a:p>
          <a:r>
            <a:rPr lang="en-GB" dirty="0" smtClean="0"/>
            <a:t>Toolkit</a:t>
          </a:r>
        </a:p>
        <a:p>
          <a:r>
            <a:rPr lang="en-GB" dirty="0" smtClean="0"/>
            <a:t>Training </a:t>
          </a:r>
        </a:p>
        <a:p>
          <a:endParaRPr lang="en-GB" dirty="0"/>
        </a:p>
      </dgm:t>
    </dgm:pt>
    <dgm:pt modelId="{7EC1EDCD-6337-4504-B107-9F3A5E755C60}" type="parTrans" cxnId="{50F8C2DE-C59E-41E1-90C5-3C2C45704A8B}">
      <dgm:prSet/>
      <dgm:spPr/>
      <dgm:t>
        <a:bodyPr/>
        <a:lstStyle/>
        <a:p>
          <a:endParaRPr lang="en-GB"/>
        </a:p>
      </dgm:t>
    </dgm:pt>
    <dgm:pt modelId="{3B5E6734-8988-42DE-B445-AB0C0A3FC8A0}" type="sibTrans" cxnId="{50F8C2DE-C59E-41E1-90C5-3C2C45704A8B}">
      <dgm:prSet/>
      <dgm:spPr/>
      <dgm:t>
        <a:bodyPr/>
        <a:lstStyle/>
        <a:p>
          <a:endParaRPr lang="en-GB"/>
        </a:p>
      </dgm:t>
    </dgm:pt>
    <dgm:pt modelId="{8F06CBC8-6FC2-4AC0-8A57-F243D16B648F}">
      <dgm:prSet phldrT="[Text]"/>
      <dgm:spPr/>
      <dgm:t>
        <a:bodyPr/>
        <a:lstStyle/>
        <a:p>
          <a:r>
            <a:rPr lang="en-GB" dirty="0" smtClean="0"/>
            <a:t>Set up local steering Group</a:t>
          </a:r>
          <a:endParaRPr lang="en-GB" dirty="0"/>
        </a:p>
      </dgm:t>
    </dgm:pt>
    <dgm:pt modelId="{B4DF6519-AC5A-4FC2-BCE4-AF21406457BF}" type="parTrans" cxnId="{FF215804-B870-4A6D-836C-097D6EA0FD12}">
      <dgm:prSet/>
      <dgm:spPr/>
      <dgm:t>
        <a:bodyPr/>
        <a:lstStyle/>
        <a:p>
          <a:endParaRPr lang="en-GB"/>
        </a:p>
      </dgm:t>
    </dgm:pt>
    <dgm:pt modelId="{85F3FB80-B986-4383-8B0A-9F3117DC5232}" type="sibTrans" cxnId="{FF215804-B870-4A6D-836C-097D6EA0FD12}">
      <dgm:prSet/>
      <dgm:spPr/>
      <dgm:t>
        <a:bodyPr/>
        <a:lstStyle/>
        <a:p>
          <a:endParaRPr lang="en-GB"/>
        </a:p>
      </dgm:t>
    </dgm:pt>
    <dgm:pt modelId="{65089A24-7D11-4CEB-97BC-16DABB13E938}">
      <dgm:prSet/>
      <dgm:spPr/>
      <dgm:t>
        <a:bodyPr/>
        <a:lstStyle/>
        <a:p>
          <a:r>
            <a:rPr lang="en-GB" dirty="0" smtClean="0"/>
            <a:t>Community Consultation on Alcohol </a:t>
          </a:r>
        </a:p>
        <a:p>
          <a:r>
            <a:rPr lang="en-GB" dirty="0" smtClean="0"/>
            <a:t>Focus Groups</a:t>
          </a:r>
          <a:endParaRPr lang="en-GB" dirty="0"/>
        </a:p>
      </dgm:t>
    </dgm:pt>
    <dgm:pt modelId="{F3A0F1F6-8E33-4B82-8A92-A8F2EB383FCE}" type="parTrans" cxnId="{2163970F-6738-48F0-8A4E-E326A2073B5A}">
      <dgm:prSet/>
      <dgm:spPr/>
      <dgm:t>
        <a:bodyPr/>
        <a:lstStyle/>
        <a:p>
          <a:endParaRPr lang="en-GB"/>
        </a:p>
      </dgm:t>
    </dgm:pt>
    <dgm:pt modelId="{04D7A111-695A-4C42-90FD-DF29E32407ED}" type="sibTrans" cxnId="{2163970F-6738-48F0-8A4E-E326A2073B5A}">
      <dgm:prSet/>
      <dgm:spPr/>
      <dgm:t>
        <a:bodyPr/>
        <a:lstStyle/>
        <a:p>
          <a:endParaRPr lang="en-GB"/>
        </a:p>
      </dgm:t>
    </dgm:pt>
    <dgm:pt modelId="{8CE2FF98-4AB2-4165-97FB-48460D1F6333}">
      <dgm:prSet/>
      <dgm:spPr/>
      <dgm:t>
        <a:bodyPr/>
        <a:lstStyle/>
        <a:p>
          <a:r>
            <a:rPr lang="en-GB" dirty="0" smtClean="0"/>
            <a:t>Develop Action Plan</a:t>
          </a:r>
          <a:endParaRPr lang="en-GB" dirty="0"/>
        </a:p>
      </dgm:t>
    </dgm:pt>
    <dgm:pt modelId="{67351B93-AC0F-403D-BEA3-CE3FFFD6ED6F}" type="parTrans" cxnId="{5CBC32C7-7583-4B65-8D68-36C966948F91}">
      <dgm:prSet/>
      <dgm:spPr/>
      <dgm:t>
        <a:bodyPr/>
        <a:lstStyle/>
        <a:p>
          <a:endParaRPr lang="en-GB"/>
        </a:p>
      </dgm:t>
    </dgm:pt>
    <dgm:pt modelId="{84ABA116-F27C-4E92-9790-B029E7343B95}" type="sibTrans" cxnId="{5CBC32C7-7583-4B65-8D68-36C966948F91}">
      <dgm:prSet/>
      <dgm:spPr/>
      <dgm:t>
        <a:bodyPr/>
        <a:lstStyle/>
        <a:p>
          <a:endParaRPr lang="en-GB"/>
        </a:p>
      </dgm:t>
    </dgm:pt>
    <dgm:pt modelId="{4452BCAC-4402-4C30-9DD1-C1FDBC96257D}">
      <dgm:prSet/>
      <dgm:spPr/>
      <dgm:t>
        <a:bodyPr/>
        <a:lstStyle/>
        <a:p>
          <a:r>
            <a:rPr lang="en-GB" dirty="0" smtClean="0"/>
            <a:t>Implement </a:t>
          </a:r>
        </a:p>
        <a:p>
          <a:r>
            <a:rPr lang="en-GB" dirty="0" smtClean="0"/>
            <a:t>Acton Plan</a:t>
          </a:r>
        </a:p>
        <a:p>
          <a:r>
            <a:rPr lang="en-GB" dirty="0" smtClean="0"/>
            <a:t>Gather Feedback</a:t>
          </a:r>
        </a:p>
        <a:p>
          <a:r>
            <a:rPr lang="en-GB" dirty="0" smtClean="0"/>
            <a:t>Evaluate</a:t>
          </a:r>
          <a:endParaRPr lang="en-GB" dirty="0"/>
        </a:p>
      </dgm:t>
    </dgm:pt>
    <dgm:pt modelId="{5FA48307-3B8B-47DA-880D-3536FB5200DA}" type="parTrans" cxnId="{9219E236-594F-4745-A974-6285A6D86C10}">
      <dgm:prSet/>
      <dgm:spPr/>
      <dgm:t>
        <a:bodyPr/>
        <a:lstStyle/>
        <a:p>
          <a:endParaRPr lang="en-GB"/>
        </a:p>
      </dgm:t>
    </dgm:pt>
    <dgm:pt modelId="{74162C99-B9BD-463B-84D6-A3796198B332}" type="sibTrans" cxnId="{9219E236-594F-4745-A974-6285A6D86C10}">
      <dgm:prSet/>
      <dgm:spPr/>
      <dgm:t>
        <a:bodyPr/>
        <a:lstStyle/>
        <a:p>
          <a:endParaRPr lang="en-GB"/>
        </a:p>
      </dgm:t>
    </dgm:pt>
    <dgm:pt modelId="{D31E1DEC-5AA1-46D9-B281-B0D0F77EAD96}">
      <dgm:prSet/>
      <dgm:spPr/>
      <dgm:t>
        <a:bodyPr/>
        <a:lstStyle/>
        <a:p>
          <a:r>
            <a:rPr lang="en-GB" dirty="0" smtClean="0"/>
            <a:t>Analyse Findings,</a:t>
          </a:r>
        </a:p>
        <a:p>
          <a:r>
            <a:rPr lang="en-GB" dirty="0" smtClean="0"/>
            <a:t>Decide  goals, </a:t>
          </a:r>
        </a:p>
        <a:p>
          <a:r>
            <a:rPr lang="en-GB" dirty="0" smtClean="0"/>
            <a:t>&amp;  Key performance indicators</a:t>
          </a:r>
          <a:endParaRPr lang="en-GB" dirty="0"/>
        </a:p>
      </dgm:t>
    </dgm:pt>
    <dgm:pt modelId="{138C1D0B-A428-40A2-AE5C-340A6326CE6B}" type="parTrans" cxnId="{66561102-D231-4C2A-9B6D-5252799D0C9A}">
      <dgm:prSet/>
      <dgm:spPr/>
      <dgm:t>
        <a:bodyPr/>
        <a:lstStyle/>
        <a:p>
          <a:endParaRPr lang="en-GB"/>
        </a:p>
      </dgm:t>
    </dgm:pt>
    <dgm:pt modelId="{407EA711-347B-444E-9273-5BA04C43E1F8}" type="sibTrans" cxnId="{66561102-D231-4C2A-9B6D-5252799D0C9A}">
      <dgm:prSet/>
      <dgm:spPr/>
      <dgm:t>
        <a:bodyPr/>
        <a:lstStyle/>
        <a:p>
          <a:endParaRPr lang="en-GB"/>
        </a:p>
      </dgm:t>
    </dgm:pt>
    <dgm:pt modelId="{E10545E8-26FA-4EFF-8D0E-EB468681B5E2}">
      <dgm:prSet/>
      <dgm:spPr/>
      <dgm:t>
        <a:bodyPr/>
        <a:lstStyle/>
        <a:p>
          <a:r>
            <a:rPr lang="en-GB" dirty="0" smtClean="0"/>
            <a:t>Service Level Agreement</a:t>
          </a:r>
          <a:endParaRPr lang="en-GB" dirty="0"/>
        </a:p>
      </dgm:t>
    </dgm:pt>
    <dgm:pt modelId="{21124614-62C4-4C22-A3E1-9A3DD98E9425}" type="parTrans" cxnId="{36D92A7B-B171-411F-9A91-344A8B24D21B}">
      <dgm:prSet/>
      <dgm:spPr/>
      <dgm:t>
        <a:bodyPr/>
        <a:lstStyle/>
        <a:p>
          <a:endParaRPr lang="en-GB"/>
        </a:p>
      </dgm:t>
    </dgm:pt>
    <dgm:pt modelId="{58D53BBF-83E2-4665-9DD8-73EA4734D047}" type="sibTrans" cxnId="{36D92A7B-B171-411F-9A91-344A8B24D21B}">
      <dgm:prSet/>
      <dgm:spPr/>
      <dgm:t>
        <a:bodyPr/>
        <a:lstStyle/>
        <a:p>
          <a:endParaRPr lang="en-GB"/>
        </a:p>
      </dgm:t>
    </dgm:pt>
    <dgm:pt modelId="{784F01E3-FA3D-41D7-9B66-AC2A34BFEC3B}" type="pres">
      <dgm:prSet presAssocID="{2A006679-616C-4277-B6EC-9285DAC6078B}" presName="CompostProcess" presStyleCnt="0">
        <dgm:presLayoutVars>
          <dgm:dir/>
          <dgm:resizeHandles val="exact"/>
        </dgm:presLayoutVars>
      </dgm:prSet>
      <dgm:spPr/>
      <dgm:t>
        <a:bodyPr/>
        <a:lstStyle/>
        <a:p>
          <a:endParaRPr lang="en-GB"/>
        </a:p>
      </dgm:t>
    </dgm:pt>
    <dgm:pt modelId="{AF07FFB7-5686-4D3A-A35B-B103BB1E8A9C}" type="pres">
      <dgm:prSet presAssocID="{2A006679-616C-4277-B6EC-9285DAC6078B}" presName="arrow" presStyleLbl="bgShp" presStyleIdx="0" presStyleCnt="1" custScaleX="117647"/>
      <dgm:spPr/>
    </dgm:pt>
    <dgm:pt modelId="{32C645C0-086E-45A4-A2B5-11801C8F13D3}" type="pres">
      <dgm:prSet presAssocID="{2A006679-616C-4277-B6EC-9285DAC6078B}" presName="linearProcess" presStyleCnt="0"/>
      <dgm:spPr/>
    </dgm:pt>
    <dgm:pt modelId="{4EF93B86-81C5-461F-9530-E2F60CC11FF7}" type="pres">
      <dgm:prSet presAssocID="{1C7785ED-9B7A-47B5-94B4-14841D522DA3}" presName="textNode" presStyleLbl="node1" presStyleIdx="0" presStyleCnt="8">
        <dgm:presLayoutVars>
          <dgm:bulletEnabled val="1"/>
        </dgm:presLayoutVars>
      </dgm:prSet>
      <dgm:spPr/>
      <dgm:t>
        <a:bodyPr/>
        <a:lstStyle/>
        <a:p>
          <a:endParaRPr lang="en-GB"/>
        </a:p>
      </dgm:t>
    </dgm:pt>
    <dgm:pt modelId="{D14F408A-D07C-467A-ACBB-75CE3ACD6D7B}" type="pres">
      <dgm:prSet presAssocID="{31418253-BEE4-44AA-9D44-FCCA8CDEF31E}" presName="sibTrans" presStyleCnt="0"/>
      <dgm:spPr/>
    </dgm:pt>
    <dgm:pt modelId="{301579AA-48F4-4F1B-A099-2CCBBC7A22D6}" type="pres">
      <dgm:prSet presAssocID="{6CA1A9D3-F602-4FB2-9CCF-DE1DF7F873C9}" presName="textNode" presStyleLbl="node1" presStyleIdx="1" presStyleCnt="8">
        <dgm:presLayoutVars>
          <dgm:bulletEnabled val="1"/>
        </dgm:presLayoutVars>
      </dgm:prSet>
      <dgm:spPr/>
      <dgm:t>
        <a:bodyPr/>
        <a:lstStyle/>
        <a:p>
          <a:endParaRPr lang="en-GB"/>
        </a:p>
      </dgm:t>
    </dgm:pt>
    <dgm:pt modelId="{6105B6C8-DE23-447A-BE97-B5791A87532E}" type="pres">
      <dgm:prSet presAssocID="{3B5E6734-8988-42DE-B445-AB0C0A3FC8A0}" presName="sibTrans" presStyleCnt="0"/>
      <dgm:spPr/>
    </dgm:pt>
    <dgm:pt modelId="{A85C8CD4-6EAC-40CD-B99E-917B9DC3F8D4}" type="pres">
      <dgm:prSet presAssocID="{E10545E8-26FA-4EFF-8D0E-EB468681B5E2}" presName="textNode" presStyleLbl="node1" presStyleIdx="2" presStyleCnt="8">
        <dgm:presLayoutVars>
          <dgm:bulletEnabled val="1"/>
        </dgm:presLayoutVars>
      </dgm:prSet>
      <dgm:spPr/>
      <dgm:t>
        <a:bodyPr/>
        <a:lstStyle/>
        <a:p>
          <a:endParaRPr lang="en-GB"/>
        </a:p>
      </dgm:t>
    </dgm:pt>
    <dgm:pt modelId="{C2FA85C9-42B4-4CAD-A870-57BCD37CB7C3}" type="pres">
      <dgm:prSet presAssocID="{58D53BBF-83E2-4665-9DD8-73EA4734D047}" presName="sibTrans" presStyleCnt="0"/>
      <dgm:spPr/>
    </dgm:pt>
    <dgm:pt modelId="{E9A4FE57-8B58-4C4C-A820-865240B57ED2}" type="pres">
      <dgm:prSet presAssocID="{8F06CBC8-6FC2-4AC0-8A57-F243D16B648F}" presName="textNode" presStyleLbl="node1" presStyleIdx="3" presStyleCnt="8">
        <dgm:presLayoutVars>
          <dgm:bulletEnabled val="1"/>
        </dgm:presLayoutVars>
      </dgm:prSet>
      <dgm:spPr/>
      <dgm:t>
        <a:bodyPr/>
        <a:lstStyle/>
        <a:p>
          <a:endParaRPr lang="en-GB"/>
        </a:p>
      </dgm:t>
    </dgm:pt>
    <dgm:pt modelId="{0840F4AE-EA5E-4FC7-81C8-2E72085B740F}" type="pres">
      <dgm:prSet presAssocID="{85F3FB80-B986-4383-8B0A-9F3117DC5232}" presName="sibTrans" presStyleCnt="0"/>
      <dgm:spPr/>
    </dgm:pt>
    <dgm:pt modelId="{B3641523-2C7C-4E2D-95C5-49D27A77603E}" type="pres">
      <dgm:prSet presAssocID="{65089A24-7D11-4CEB-97BC-16DABB13E938}" presName="textNode" presStyleLbl="node1" presStyleIdx="4" presStyleCnt="8">
        <dgm:presLayoutVars>
          <dgm:bulletEnabled val="1"/>
        </dgm:presLayoutVars>
      </dgm:prSet>
      <dgm:spPr/>
      <dgm:t>
        <a:bodyPr/>
        <a:lstStyle/>
        <a:p>
          <a:endParaRPr lang="en-GB"/>
        </a:p>
      </dgm:t>
    </dgm:pt>
    <dgm:pt modelId="{8CA9CCC2-9D9C-4551-88BC-FEBF2995F3A0}" type="pres">
      <dgm:prSet presAssocID="{04D7A111-695A-4C42-90FD-DF29E32407ED}" presName="sibTrans" presStyleCnt="0"/>
      <dgm:spPr/>
    </dgm:pt>
    <dgm:pt modelId="{4DEC56DB-BACB-4C87-9203-21D645E8DAFB}" type="pres">
      <dgm:prSet presAssocID="{D31E1DEC-5AA1-46D9-B281-B0D0F77EAD96}" presName="textNode" presStyleLbl="node1" presStyleIdx="5" presStyleCnt="8">
        <dgm:presLayoutVars>
          <dgm:bulletEnabled val="1"/>
        </dgm:presLayoutVars>
      </dgm:prSet>
      <dgm:spPr/>
      <dgm:t>
        <a:bodyPr/>
        <a:lstStyle/>
        <a:p>
          <a:endParaRPr lang="en-GB"/>
        </a:p>
      </dgm:t>
    </dgm:pt>
    <dgm:pt modelId="{D2C697CC-D6B7-4316-AC4F-92F578A0AF92}" type="pres">
      <dgm:prSet presAssocID="{407EA711-347B-444E-9273-5BA04C43E1F8}" presName="sibTrans" presStyleCnt="0"/>
      <dgm:spPr/>
    </dgm:pt>
    <dgm:pt modelId="{7D57947F-1D15-4B21-AF7A-372AFA7122E8}" type="pres">
      <dgm:prSet presAssocID="{8CE2FF98-4AB2-4165-97FB-48460D1F6333}" presName="textNode" presStyleLbl="node1" presStyleIdx="6" presStyleCnt="8">
        <dgm:presLayoutVars>
          <dgm:bulletEnabled val="1"/>
        </dgm:presLayoutVars>
      </dgm:prSet>
      <dgm:spPr/>
      <dgm:t>
        <a:bodyPr/>
        <a:lstStyle/>
        <a:p>
          <a:endParaRPr lang="en-GB"/>
        </a:p>
      </dgm:t>
    </dgm:pt>
    <dgm:pt modelId="{CA745F37-C9C0-4322-98C4-87F6A6FE46AA}" type="pres">
      <dgm:prSet presAssocID="{84ABA116-F27C-4E92-9790-B029E7343B95}" presName="sibTrans" presStyleCnt="0"/>
      <dgm:spPr/>
    </dgm:pt>
    <dgm:pt modelId="{4C92F9AE-281D-4348-B293-46D2DC90058D}" type="pres">
      <dgm:prSet presAssocID="{4452BCAC-4402-4C30-9DD1-C1FDBC96257D}" presName="textNode" presStyleLbl="node1" presStyleIdx="7" presStyleCnt="8">
        <dgm:presLayoutVars>
          <dgm:bulletEnabled val="1"/>
        </dgm:presLayoutVars>
      </dgm:prSet>
      <dgm:spPr/>
      <dgm:t>
        <a:bodyPr/>
        <a:lstStyle/>
        <a:p>
          <a:endParaRPr lang="en-GB"/>
        </a:p>
      </dgm:t>
    </dgm:pt>
  </dgm:ptLst>
  <dgm:cxnLst>
    <dgm:cxn modelId="{1678C88C-C82F-4C3B-8B01-86A0BB8E48B9}" type="presOf" srcId="{E10545E8-26FA-4EFF-8D0E-EB468681B5E2}" destId="{A85C8CD4-6EAC-40CD-B99E-917B9DC3F8D4}" srcOrd="0" destOrd="0" presId="urn:microsoft.com/office/officeart/2005/8/layout/hProcess9"/>
    <dgm:cxn modelId="{36D92A7B-B171-411F-9A91-344A8B24D21B}" srcId="{2A006679-616C-4277-B6EC-9285DAC6078B}" destId="{E10545E8-26FA-4EFF-8D0E-EB468681B5E2}" srcOrd="2" destOrd="0" parTransId="{21124614-62C4-4C22-A3E1-9A3DD98E9425}" sibTransId="{58D53BBF-83E2-4665-9DD8-73EA4734D047}"/>
    <dgm:cxn modelId="{FB0D1340-FD7C-45E6-AB26-65D4D2CDCEF2}" type="presOf" srcId="{8CE2FF98-4AB2-4165-97FB-48460D1F6333}" destId="{7D57947F-1D15-4B21-AF7A-372AFA7122E8}" srcOrd="0" destOrd="0" presId="urn:microsoft.com/office/officeart/2005/8/layout/hProcess9"/>
    <dgm:cxn modelId="{A85B4F45-2CE5-41DB-A520-C12310CEF031}" type="presOf" srcId="{1C7785ED-9B7A-47B5-94B4-14841D522DA3}" destId="{4EF93B86-81C5-461F-9530-E2F60CC11FF7}" srcOrd="0" destOrd="0" presId="urn:microsoft.com/office/officeart/2005/8/layout/hProcess9"/>
    <dgm:cxn modelId="{66561102-D231-4C2A-9B6D-5252799D0C9A}" srcId="{2A006679-616C-4277-B6EC-9285DAC6078B}" destId="{D31E1DEC-5AA1-46D9-B281-B0D0F77EAD96}" srcOrd="5" destOrd="0" parTransId="{138C1D0B-A428-40A2-AE5C-340A6326CE6B}" sibTransId="{407EA711-347B-444E-9273-5BA04C43E1F8}"/>
    <dgm:cxn modelId="{AEB1555E-636D-4823-8D26-16DB72BBDC01}" type="presOf" srcId="{6CA1A9D3-F602-4FB2-9CCF-DE1DF7F873C9}" destId="{301579AA-48F4-4F1B-A099-2CCBBC7A22D6}" srcOrd="0" destOrd="0" presId="urn:microsoft.com/office/officeart/2005/8/layout/hProcess9"/>
    <dgm:cxn modelId="{50F8C2DE-C59E-41E1-90C5-3C2C45704A8B}" srcId="{2A006679-616C-4277-B6EC-9285DAC6078B}" destId="{6CA1A9D3-F602-4FB2-9CCF-DE1DF7F873C9}" srcOrd="1" destOrd="0" parTransId="{7EC1EDCD-6337-4504-B107-9F3A5E755C60}" sibTransId="{3B5E6734-8988-42DE-B445-AB0C0A3FC8A0}"/>
    <dgm:cxn modelId="{2163970F-6738-48F0-8A4E-E326A2073B5A}" srcId="{2A006679-616C-4277-B6EC-9285DAC6078B}" destId="{65089A24-7D11-4CEB-97BC-16DABB13E938}" srcOrd="4" destOrd="0" parTransId="{F3A0F1F6-8E33-4B82-8A92-A8F2EB383FCE}" sibTransId="{04D7A111-695A-4C42-90FD-DF29E32407ED}"/>
    <dgm:cxn modelId="{4E455AF7-D21C-4A89-AA72-10255AA72B11}" type="presOf" srcId="{2A006679-616C-4277-B6EC-9285DAC6078B}" destId="{784F01E3-FA3D-41D7-9B66-AC2A34BFEC3B}" srcOrd="0" destOrd="0" presId="urn:microsoft.com/office/officeart/2005/8/layout/hProcess9"/>
    <dgm:cxn modelId="{8E5B7A08-20EA-41C3-89C9-575642F33FC8}" type="presOf" srcId="{65089A24-7D11-4CEB-97BC-16DABB13E938}" destId="{B3641523-2C7C-4E2D-95C5-49D27A77603E}" srcOrd="0" destOrd="0" presId="urn:microsoft.com/office/officeart/2005/8/layout/hProcess9"/>
    <dgm:cxn modelId="{FF215804-B870-4A6D-836C-097D6EA0FD12}" srcId="{2A006679-616C-4277-B6EC-9285DAC6078B}" destId="{8F06CBC8-6FC2-4AC0-8A57-F243D16B648F}" srcOrd="3" destOrd="0" parTransId="{B4DF6519-AC5A-4FC2-BCE4-AF21406457BF}" sibTransId="{85F3FB80-B986-4383-8B0A-9F3117DC5232}"/>
    <dgm:cxn modelId="{66815EAD-0331-43F1-9F38-B953498C478E}" srcId="{2A006679-616C-4277-B6EC-9285DAC6078B}" destId="{1C7785ED-9B7A-47B5-94B4-14841D522DA3}" srcOrd="0" destOrd="0" parTransId="{E0C2B93C-0753-443C-8A82-E3616D910BEC}" sibTransId="{31418253-BEE4-44AA-9D44-FCCA8CDEF31E}"/>
    <dgm:cxn modelId="{5CBC32C7-7583-4B65-8D68-36C966948F91}" srcId="{2A006679-616C-4277-B6EC-9285DAC6078B}" destId="{8CE2FF98-4AB2-4165-97FB-48460D1F6333}" srcOrd="6" destOrd="0" parTransId="{67351B93-AC0F-403D-BEA3-CE3FFFD6ED6F}" sibTransId="{84ABA116-F27C-4E92-9790-B029E7343B95}"/>
    <dgm:cxn modelId="{7931AE4C-6758-44DE-BDCD-56A0BF781F89}" type="presOf" srcId="{D31E1DEC-5AA1-46D9-B281-B0D0F77EAD96}" destId="{4DEC56DB-BACB-4C87-9203-21D645E8DAFB}" srcOrd="0" destOrd="0" presId="urn:microsoft.com/office/officeart/2005/8/layout/hProcess9"/>
    <dgm:cxn modelId="{02931AC7-D9C8-4A60-8329-C815A5058540}" type="presOf" srcId="{8F06CBC8-6FC2-4AC0-8A57-F243D16B648F}" destId="{E9A4FE57-8B58-4C4C-A820-865240B57ED2}" srcOrd="0" destOrd="0" presId="urn:microsoft.com/office/officeart/2005/8/layout/hProcess9"/>
    <dgm:cxn modelId="{9219E236-594F-4745-A974-6285A6D86C10}" srcId="{2A006679-616C-4277-B6EC-9285DAC6078B}" destId="{4452BCAC-4402-4C30-9DD1-C1FDBC96257D}" srcOrd="7" destOrd="0" parTransId="{5FA48307-3B8B-47DA-880D-3536FB5200DA}" sibTransId="{74162C99-B9BD-463B-84D6-A3796198B332}"/>
    <dgm:cxn modelId="{AC0C16FA-CE16-47FD-9270-D71AC866846D}" type="presOf" srcId="{4452BCAC-4402-4C30-9DD1-C1FDBC96257D}" destId="{4C92F9AE-281D-4348-B293-46D2DC90058D}" srcOrd="0" destOrd="0" presId="urn:microsoft.com/office/officeart/2005/8/layout/hProcess9"/>
    <dgm:cxn modelId="{A48B5D17-596C-4159-A605-51C575AED22D}" type="presParOf" srcId="{784F01E3-FA3D-41D7-9B66-AC2A34BFEC3B}" destId="{AF07FFB7-5686-4D3A-A35B-B103BB1E8A9C}" srcOrd="0" destOrd="0" presId="urn:microsoft.com/office/officeart/2005/8/layout/hProcess9"/>
    <dgm:cxn modelId="{099A1552-4D07-4978-A904-9A071B1AEFE8}" type="presParOf" srcId="{784F01E3-FA3D-41D7-9B66-AC2A34BFEC3B}" destId="{32C645C0-086E-45A4-A2B5-11801C8F13D3}" srcOrd="1" destOrd="0" presId="urn:microsoft.com/office/officeart/2005/8/layout/hProcess9"/>
    <dgm:cxn modelId="{3DE77935-6009-44C9-9A58-9D69B0BE071C}" type="presParOf" srcId="{32C645C0-086E-45A4-A2B5-11801C8F13D3}" destId="{4EF93B86-81C5-461F-9530-E2F60CC11FF7}" srcOrd="0" destOrd="0" presId="urn:microsoft.com/office/officeart/2005/8/layout/hProcess9"/>
    <dgm:cxn modelId="{448C3263-F16C-4566-ABDC-7698CEEAAAB5}" type="presParOf" srcId="{32C645C0-086E-45A4-A2B5-11801C8F13D3}" destId="{D14F408A-D07C-467A-ACBB-75CE3ACD6D7B}" srcOrd="1" destOrd="0" presId="urn:microsoft.com/office/officeart/2005/8/layout/hProcess9"/>
    <dgm:cxn modelId="{BF2B0A5F-9DDA-4FD2-B445-91C6795F9F14}" type="presParOf" srcId="{32C645C0-086E-45A4-A2B5-11801C8F13D3}" destId="{301579AA-48F4-4F1B-A099-2CCBBC7A22D6}" srcOrd="2" destOrd="0" presId="urn:microsoft.com/office/officeart/2005/8/layout/hProcess9"/>
    <dgm:cxn modelId="{5D494BC2-73FD-4F7D-A123-2E2C1F349C41}" type="presParOf" srcId="{32C645C0-086E-45A4-A2B5-11801C8F13D3}" destId="{6105B6C8-DE23-447A-BE97-B5791A87532E}" srcOrd="3" destOrd="0" presId="urn:microsoft.com/office/officeart/2005/8/layout/hProcess9"/>
    <dgm:cxn modelId="{C64A9181-CA1D-457F-981E-7C534524298C}" type="presParOf" srcId="{32C645C0-086E-45A4-A2B5-11801C8F13D3}" destId="{A85C8CD4-6EAC-40CD-B99E-917B9DC3F8D4}" srcOrd="4" destOrd="0" presId="urn:microsoft.com/office/officeart/2005/8/layout/hProcess9"/>
    <dgm:cxn modelId="{B401083B-6172-4AE1-A8BC-83D860B615EB}" type="presParOf" srcId="{32C645C0-086E-45A4-A2B5-11801C8F13D3}" destId="{C2FA85C9-42B4-4CAD-A870-57BCD37CB7C3}" srcOrd="5" destOrd="0" presId="urn:microsoft.com/office/officeart/2005/8/layout/hProcess9"/>
    <dgm:cxn modelId="{43D1A5C9-7F84-4DCF-A8C0-6F0D8B93D122}" type="presParOf" srcId="{32C645C0-086E-45A4-A2B5-11801C8F13D3}" destId="{E9A4FE57-8B58-4C4C-A820-865240B57ED2}" srcOrd="6" destOrd="0" presId="urn:microsoft.com/office/officeart/2005/8/layout/hProcess9"/>
    <dgm:cxn modelId="{61AAA6DF-E4E3-4EAD-81AD-596A6FF32108}" type="presParOf" srcId="{32C645C0-086E-45A4-A2B5-11801C8F13D3}" destId="{0840F4AE-EA5E-4FC7-81C8-2E72085B740F}" srcOrd="7" destOrd="0" presId="urn:microsoft.com/office/officeart/2005/8/layout/hProcess9"/>
    <dgm:cxn modelId="{2E8B118B-D126-45C7-8060-CDCF4F0B133E}" type="presParOf" srcId="{32C645C0-086E-45A4-A2B5-11801C8F13D3}" destId="{B3641523-2C7C-4E2D-95C5-49D27A77603E}" srcOrd="8" destOrd="0" presId="urn:microsoft.com/office/officeart/2005/8/layout/hProcess9"/>
    <dgm:cxn modelId="{B12C56B3-9F6A-4A7F-A891-387BB111AA9F}" type="presParOf" srcId="{32C645C0-086E-45A4-A2B5-11801C8F13D3}" destId="{8CA9CCC2-9D9C-4551-88BC-FEBF2995F3A0}" srcOrd="9" destOrd="0" presId="urn:microsoft.com/office/officeart/2005/8/layout/hProcess9"/>
    <dgm:cxn modelId="{D7C9F281-455E-464F-ADFD-7E09A35B7869}" type="presParOf" srcId="{32C645C0-086E-45A4-A2B5-11801C8F13D3}" destId="{4DEC56DB-BACB-4C87-9203-21D645E8DAFB}" srcOrd="10" destOrd="0" presId="urn:microsoft.com/office/officeart/2005/8/layout/hProcess9"/>
    <dgm:cxn modelId="{E72A30D4-0EE8-4746-8112-CCD6713FF7F3}" type="presParOf" srcId="{32C645C0-086E-45A4-A2B5-11801C8F13D3}" destId="{D2C697CC-D6B7-4316-AC4F-92F578A0AF92}" srcOrd="11" destOrd="0" presId="urn:microsoft.com/office/officeart/2005/8/layout/hProcess9"/>
    <dgm:cxn modelId="{F4576C67-E3B2-4D74-BB5D-5D9233E3CC95}" type="presParOf" srcId="{32C645C0-086E-45A4-A2B5-11801C8F13D3}" destId="{7D57947F-1D15-4B21-AF7A-372AFA7122E8}" srcOrd="12" destOrd="0" presId="urn:microsoft.com/office/officeart/2005/8/layout/hProcess9"/>
    <dgm:cxn modelId="{9E26956F-20D5-401D-A780-B1F334366F86}" type="presParOf" srcId="{32C645C0-086E-45A4-A2B5-11801C8F13D3}" destId="{CA745F37-C9C0-4322-98C4-87F6A6FE46AA}" srcOrd="13" destOrd="0" presId="urn:microsoft.com/office/officeart/2005/8/layout/hProcess9"/>
    <dgm:cxn modelId="{CC35778C-38FD-4361-8187-9BEF53B7EC96}" type="presParOf" srcId="{32C645C0-086E-45A4-A2B5-11801C8F13D3}" destId="{4C92F9AE-281D-4348-B293-46D2DC90058D}"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28776-AE66-4543-AB2E-5A6A742605EE}">
      <dsp:nvSpPr>
        <dsp:cNvPr id="0" name=""/>
        <dsp:cNvSpPr/>
      </dsp:nvSpPr>
      <dsp:spPr>
        <a:xfrm>
          <a:off x="1768274" y="1583678"/>
          <a:ext cx="1215978" cy="121597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a:t>Key Local </a:t>
          </a:r>
        </a:p>
        <a:p>
          <a:pPr lvl="0" algn="ctr" defTabSz="533400">
            <a:lnSpc>
              <a:spcPct val="90000"/>
            </a:lnSpc>
            <a:spcBef>
              <a:spcPct val="0"/>
            </a:spcBef>
            <a:spcAft>
              <a:spcPct val="35000"/>
            </a:spcAft>
          </a:pPr>
          <a:r>
            <a:rPr lang="en-GB" sz="1200" b="1" kern="1200" dirty="0"/>
            <a:t>Group</a:t>
          </a:r>
        </a:p>
      </dsp:txBody>
      <dsp:txXfrm>
        <a:off x="1946350" y="1761754"/>
        <a:ext cx="859826" cy="859826"/>
      </dsp:txXfrm>
    </dsp:sp>
    <dsp:sp modelId="{AA19F8CE-6AEC-48CD-BCD6-E74055E19533}">
      <dsp:nvSpPr>
        <dsp:cNvPr id="0" name=""/>
        <dsp:cNvSpPr/>
      </dsp:nvSpPr>
      <dsp:spPr>
        <a:xfrm rot="16200000">
          <a:off x="2193696" y="1378084"/>
          <a:ext cx="365134" cy="46054"/>
        </a:xfrm>
        <a:custGeom>
          <a:avLst/>
          <a:gdLst/>
          <a:ahLst/>
          <a:cxnLst/>
          <a:rect l="0" t="0" r="0" b="0"/>
          <a:pathLst>
            <a:path>
              <a:moveTo>
                <a:pt x="0" y="23027"/>
              </a:moveTo>
              <a:lnTo>
                <a:pt x="365134" y="2302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367135" y="1391983"/>
        <a:ext cx="18256" cy="18256"/>
      </dsp:txXfrm>
    </dsp:sp>
    <dsp:sp modelId="{025BDB94-5187-4933-8896-3A6069FD5669}">
      <dsp:nvSpPr>
        <dsp:cNvPr id="0" name=""/>
        <dsp:cNvSpPr/>
      </dsp:nvSpPr>
      <dsp:spPr>
        <a:xfrm>
          <a:off x="1768274" y="2565"/>
          <a:ext cx="1215978" cy="121597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t>C &amp;V Sector</a:t>
          </a:r>
        </a:p>
      </dsp:txBody>
      <dsp:txXfrm>
        <a:off x="1946350" y="180641"/>
        <a:ext cx="859826" cy="859826"/>
      </dsp:txXfrm>
    </dsp:sp>
    <dsp:sp modelId="{513FCEFB-75EB-47F0-8157-20F9B6196EED}">
      <dsp:nvSpPr>
        <dsp:cNvPr id="0" name=""/>
        <dsp:cNvSpPr/>
      </dsp:nvSpPr>
      <dsp:spPr>
        <a:xfrm rot="19800000">
          <a:off x="2878338" y="1773362"/>
          <a:ext cx="365134" cy="46054"/>
        </a:xfrm>
        <a:custGeom>
          <a:avLst/>
          <a:gdLst/>
          <a:ahLst/>
          <a:cxnLst/>
          <a:rect l="0" t="0" r="0" b="0"/>
          <a:pathLst>
            <a:path>
              <a:moveTo>
                <a:pt x="0" y="23027"/>
              </a:moveTo>
              <a:lnTo>
                <a:pt x="365134" y="2302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51777" y="1787261"/>
        <a:ext cx="18256" cy="18256"/>
      </dsp:txXfrm>
    </dsp:sp>
    <dsp:sp modelId="{DCA25CF9-AFF5-41A0-94A3-89B7A3D134BA}">
      <dsp:nvSpPr>
        <dsp:cNvPr id="0" name=""/>
        <dsp:cNvSpPr/>
      </dsp:nvSpPr>
      <dsp:spPr>
        <a:xfrm>
          <a:off x="3137558" y="793122"/>
          <a:ext cx="1215978" cy="121597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t>HSE</a:t>
          </a:r>
        </a:p>
      </dsp:txBody>
      <dsp:txXfrm>
        <a:off x="3315634" y="971198"/>
        <a:ext cx="859826" cy="859826"/>
      </dsp:txXfrm>
    </dsp:sp>
    <dsp:sp modelId="{3E188FC9-2254-4E76-8F19-DE4E6A3289DE}">
      <dsp:nvSpPr>
        <dsp:cNvPr id="0" name=""/>
        <dsp:cNvSpPr/>
      </dsp:nvSpPr>
      <dsp:spPr>
        <a:xfrm rot="1800000">
          <a:off x="2878338" y="2563918"/>
          <a:ext cx="365134" cy="46054"/>
        </a:xfrm>
        <a:custGeom>
          <a:avLst/>
          <a:gdLst/>
          <a:ahLst/>
          <a:cxnLst/>
          <a:rect l="0" t="0" r="0" b="0"/>
          <a:pathLst>
            <a:path>
              <a:moveTo>
                <a:pt x="0" y="23027"/>
              </a:moveTo>
              <a:lnTo>
                <a:pt x="365134" y="2302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051777" y="2577817"/>
        <a:ext cx="18256" cy="18256"/>
      </dsp:txXfrm>
    </dsp:sp>
    <dsp:sp modelId="{436139F9-9EAD-470A-A50C-A7E13E71FD54}">
      <dsp:nvSpPr>
        <dsp:cNvPr id="0" name=""/>
        <dsp:cNvSpPr/>
      </dsp:nvSpPr>
      <dsp:spPr>
        <a:xfrm>
          <a:off x="3137558" y="2374235"/>
          <a:ext cx="1215978" cy="121597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t>Families</a:t>
          </a:r>
        </a:p>
      </dsp:txBody>
      <dsp:txXfrm>
        <a:off x="3315634" y="2552311"/>
        <a:ext cx="859826" cy="859826"/>
      </dsp:txXfrm>
    </dsp:sp>
    <dsp:sp modelId="{5291C8B5-9C34-4F98-9CD7-3390DE4442C3}">
      <dsp:nvSpPr>
        <dsp:cNvPr id="0" name=""/>
        <dsp:cNvSpPr/>
      </dsp:nvSpPr>
      <dsp:spPr>
        <a:xfrm rot="5400000">
          <a:off x="2193696" y="2959197"/>
          <a:ext cx="365134" cy="46054"/>
        </a:xfrm>
        <a:custGeom>
          <a:avLst/>
          <a:gdLst/>
          <a:ahLst/>
          <a:cxnLst/>
          <a:rect l="0" t="0" r="0" b="0"/>
          <a:pathLst>
            <a:path>
              <a:moveTo>
                <a:pt x="0" y="23027"/>
              </a:moveTo>
              <a:lnTo>
                <a:pt x="365134" y="2302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367135" y="2973096"/>
        <a:ext cx="18256" cy="18256"/>
      </dsp:txXfrm>
    </dsp:sp>
    <dsp:sp modelId="{092B3F4A-B2E5-438F-B2D9-49D9B8A03EF9}">
      <dsp:nvSpPr>
        <dsp:cNvPr id="0" name=""/>
        <dsp:cNvSpPr/>
      </dsp:nvSpPr>
      <dsp:spPr>
        <a:xfrm>
          <a:off x="1768274" y="3164791"/>
          <a:ext cx="1215978" cy="121597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t>Vintners</a:t>
          </a:r>
        </a:p>
      </dsp:txBody>
      <dsp:txXfrm>
        <a:off x="1946350" y="3342867"/>
        <a:ext cx="859826" cy="859826"/>
      </dsp:txXfrm>
    </dsp:sp>
    <dsp:sp modelId="{BE87005A-B8BC-4A70-A343-8EEFE101DE2E}">
      <dsp:nvSpPr>
        <dsp:cNvPr id="0" name=""/>
        <dsp:cNvSpPr/>
      </dsp:nvSpPr>
      <dsp:spPr>
        <a:xfrm rot="9000000">
          <a:off x="1509054" y="2563918"/>
          <a:ext cx="365134" cy="46054"/>
        </a:xfrm>
        <a:custGeom>
          <a:avLst/>
          <a:gdLst/>
          <a:ahLst/>
          <a:cxnLst/>
          <a:rect l="0" t="0" r="0" b="0"/>
          <a:pathLst>
            <a:path>
              <a:moveTo>
                <a:pt x="0" y="23027"/>
              </a:moveTo>
              <a:lnTo>
                <a:pt x="365134" y="2302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1682493" y="2577817"/>
        <a:ext cx="18256" cy="18256"/>
      </dsp:txXfrm>
    </dsp:sp>
    <dsp:sp modelId="{1680A1D9-CCD4-439D-8BBE-20AD6AA2112A}">
      <dsp:nvSpPr>
        <dsp:cNvPr id="0" name=""/>
        <dsp:cNvSpPr/>
      </dsp:nvSpPr>
      <dsp:spPr>
        <a:xfrm>
          <a:off x="398990" y="2374235"/>
          <a:ext cx="1215978" cy="121597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t>Local Government</a:t>
          </a:r>
        </a:p>
      </dsp:txBody>
      <dsp:txXfrm>
        <a:off x="577066" y="2552311"/>
        <a:ext cx="859826" cy="859826"/>
      </dsp:txXfrm>
    </dsp:sp>
    <dsp:sp modelId="{9AFEC342-2ABE-4D3F-AA13-CBBABB83B416}">
      <dsp:nvSpPr>
        <dsp:cNvPr id="0" name=""/>
        <dsp:cNvSpPr/>
      </dsp:nvSpPr>
      <dsp:spPr>
        <a:xfrm rot="12600000">
          <a:off x="1509054" y="1773362"/>
          <a:ext cx="365134" cy="46054"/>
        </a:xfrm>
        <a:custGeom>
          <a:avLst/>
          <a:gdLst/>
          <a:ahLst/>
          <a:cxnLst/>
          <a:rect l="0" t="0" r="0" b="0"/>
          <a:pathLst>
            <a:path>
              <a:moveTo>
                <a:pt x="0" y="23027"/>
              </a:moveTo>
              <a:lnTo>
                <a:pt x="365134" y="2302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1682493" y="1787261"/>
        <a:ext cx="18256" cy="18256"/>
      </dsp:txXfrm>
    </dsp:sp>
    <dsp:sp modelId="{9232F8BA-F97C-42D8-8DA4-BB844F9F1651}">
      <dsp:nvSpPr>
        <dsp:cNvPr id="0" name=""/>
        <dsp:cNvSpPr/>
      </dsp:nvSpPr>
      <dsp:spPr>
        <a:xfrm>
          <a:off x="398990" y="793122"/>
          <a:ext cx="1215978" cy="121597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t>Education</a:t>
          </a:r>
        </a:p>
      </dsp:txBody>
      <dsp:txXfrm>
        <a:off x="577066" y="971198"/>
        <a:ext cx="859826" cy="859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7FFB7-5686-4D3A-A35B-B103BB1E8A9C}">
      <dsp:nvSpPr>
        <dsp:cNvPr id="0" name=""/>
        <dsp:cNvSpPr/>
      </dsp:nvSpPr>
      <dsp:spPr>
        <a:xfrm>
          <a:off x="2" y="0"/>
          <a:ext cx="8892475" cy="515959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93B86-81C5-461F-9530-E2F60CC11FF7}">
      <dsp:nvSpPr>
        <dsp:cNvPr id="0" name=""/>
        <dsp:cNvSpPr/>
      </dsp:nvSpPr>
      <dsp:spPr>
        <a:xfrm>
          <a:off x="352" y="1547879"/>
          <a:ext cx="1064883" cy="2063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Introduction </a:t>
          </a:r>
        </a:p>
        <a:p>
          <a:pPr lvl="0" algn="ctr" defTabSz="533400">
            <a:lnSpc>
              <a:spcPct val="90000"/>
            </a:lnSpc>
            <a:spcBef>
              <a:spcPct val="0"/>
            </a:spcBef>
            <a:spcAft>
              <a:spcPct val="35000"/>
            </a:spcAft>
          </a:pPr>
          <a:r>
            <a:rPr lang="en-GB" sz="1200" kern="1200" dirty="0" smtClean="0"/>
            <a:t>Mobilising Community Action on Alcohol</a:t>
          </a:r>
          <a:endParaRPr lang="en-GB" sz="1200" kern="1200" dirty="0"/>
        </a:p>
      </dsp:txBody>
      <dsp:txXfrm>
        <a:off x="52335" y="1599862"/>
        <a:ext cx="960917" cy="1959873"/>
      </dsp:txXfrm>
    </dsp:sp>
    <dsp:sp modelId="{301579AA-48F4-4F1B-A099-2CCBBC7A22D6}">
      <dsp:nvSpPr>
        <dsp:cNvPr id="0" name=""/>
        <dsp:cNvSpPr/>
      </dsp:nvSpPr>
      <dsp:spPr>
        <a:xfrm>
          <a:off x="1118480" y="1547879"/>
          <a:ext cx="1064883" cy="2063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Community Action on Alcohol</a:t>
          </a:r>
        </a:p>
        <a:p>
          <a:pPr lvl="0" algn="ctr" defTabSz="533400">
            <a:lnSpc>
              <a:spcPct val="90000"/>
            </a:lnSpc>
            <a:spcBef>
              <a:spcPct val="0"/>
            </a:spcBef>
            <a:spcAft>
              <a:spcPct val="35000"/>
            </a:spcAft>
          </a:pPr>
          <a:r>
            <a:rPr lang="en-GB" sz="1200" kern="1200" dirty="0" smtClean="0"/>
            <a:t>Toolkit</a:t>
          </a:r>
        </a:p>
        <a:p>
          <a:pPr lvl="0" algn="ctr" defTabSz="533400">
            <a:lnSpc>
              <a:spcPct val="90000"/>
            </a:lnSpc>
            <a:spcBef>
              <a:spcPct val="0"/>
            </a:spcBef>
            <a:spcAft>
              <a:spcPct val="35000"/>
            </a:spcAft>
          </a:pPr>
          <a:r>
            <a:rPr lang="en-GB" sz="1200" kern="1200" dirty="0" smtClean="0"/>
            <a:t>Training </a:t>
          </a:r>
        </a:p>
        <a:p>
          <a:pPr lvl="0" algn="ctr" defTabSz="533400">
            <a:lnSpc>
              <a:spcPct val="90000"/>
            </a:lnSpc>
            <a:spcBef>
              <a:spcPct val="0"/>
            </a:spcBef>
            <a:spcAft>
              <a:spcPct val="35000"/>
            </a:spcAft>
          </a:pPr>
          <a:endParaRPr lang="en-GB" sz="1200" kern="1200" dirty="0"/>
        </a:p>
      </dsp:txBody>
      <dsp:txXfrm>
        <a:off x="1170463" y="1599862"/>
        <a:ext cx="960917" cy="1959873"/>
      </dsp:txXfrm>
    </dsp:sp>
    <dsp:sp modelId="{A85C8CD4-6EAC-40CD-B99E-917B9DC3F8D4}">
      <dsp:nvSpPr>
        <dsp:cNvPr id="0" name=""/>
        <dsp:cNvSpPr/>
      </dsp:nvSpPr>
      <dsp:spPr>
        <a:xfrm>
          <a:off x="2236607" y="1547879"/>
          <a:ext cx="1064883" cy="2063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Service Level Agreement</a:t>
          </a:r>
          <a:endParaRPr lang="en-GB" sz="1200" kern="1200" dirty="0"/>
        </a:p>
      </dsp:txBody>
      <dsp:txXfrm>
        <a:off x="2288590" y="1599862"/>
        <a:ext cx="960917" cy="1959873"/>
      </dsp:txXfrm>
    </dsp:sp>
    <dsp:sp modelId="{E9A4FE57-8B58-4C4C-A820-865240B57ED2}">
      <dsp:nvSpPr>
        <dsp:cNvPr id="0" name=""/>
        <dsp:cNvSpPr/>
      </dsp:nvSpPr>
      <dsp:spPr>
        <a:xfrm>
          <a:off x="3354734" y="1547879"/>
          <a:ext cx="1064883" cy="2063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Set up local steering Group</a:t>
          </a:r>
          <a:endParaRPr lang="en-GB" sz="1200" kern="1200" dirty="0"/>
        </a:p>
      </dsp:txBody>
      <dsp:txXfrm>
        <a:off x="3406717" y="1599862"/>
        <a:ext cx="960917" cy="1959873"/>
      </dsp:txXfrm>
    </dsp:sp>
    <dsp:sp modelId="{B3641523-2C7C-4E2D-95C5-49D27A77603E}">
      <dsp:nvSpPr>
        <dsp:cNvPr id="0" name=""/>
        <dsp:cNvSpPr/>
      </dsp:nvSpPr>
      <dsp:spPr>
        <a:xfrm>
          <a:off x="4472862" y="1547879"/>
          <a:ext cx="1064883" cy="2063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Community Consultation on Alcohol </a:t>
          </a:r>
        </a:p>
        <a:p>
          <a:pPr lvl="0" algn="ctr" defTabSz="533400">
            <a:lnSpc>
              <a:spcPct val="90000"/>
            </a:lnSpc>
            <a:spcBef>
              <a:spcPct val="0"/>
            </a:spcBef>
            <a:spcAft>
              <a:spcPct val="35000"/>
            </a:spcAft>
          </a:pPr>
          <a:r>
            <a:rPr lang="en-GB" sz="1200" kern="1200" dirty="0" smtClean="0"/>
            <a:t>Focus Groups</a:t>
          </a:r>
          <a:endParaRPr lang="en-GB" sz="1200" kern="1200" dirty="0"/>
        </a:p>
      </dsp:txBody>
      <dsp:txXfrm>
        <a:off x="4524845" y="1599862"/>
        <a:ext cx="960917" cy="1959873"/>
      </dsp:txXfrm>
    </dsp:sp>
    <dsp:sp modelId="{4DEC56DB-BACB-4C87-9203-21D645E8DAFB}">
      <dsp:nvSpPr>
        <dsp:cNvPr id="0" name=""/>
        <dsp:cNvSpPr/>
      </dsp:nvSpPr>
      <dsp:spPr>
        <a:xfrm>
          <a:off x="5590989" y="1547879"/>
          <a:ext cx="1064883" cy="2063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Analyse Findings,</a:t>
          </a:r>
        </a:p>
        <a:p>
          <a:pPr lvl="0" algn="ctr" defTabSz="533400">
            <a:lnSpc>
              <a:spcPct val="90000"/>
            </a:lnSpc>
            <a:spcBef>
              <a:spcPct val="0"/>
            </a:spcBef>
            <a:spcAft>
              <a:spcPct val="35000"/>
            </a:spcAft>
          </a:pPr>
          <a:r>
            <a:rPr lang="en-GB" sz="1200" kern="1200" dirty="0" smtClean="0"/>
            <a:t>Decide  goals, </a:t>
          </a:r>
        </a:p>
        <a:p>
          <a:pPr lvl="0" algn="ctr" defTabSz="533400">
            <a:lnSpc>
              <a:spcPct val="90000"/>
            </a:lnSpc>
            <a:spcBef>
              <a:spcPct val="0"/>
            </a:spcBef>
            <a:spcAft>
              <a:spcPct val="35000"/>
            </a:spcAft>
          </a:pPr>
          <a:r>
            <a:rPr lang="en-GB" sz="1200" kern="1200" dirty="0" smtClean="0"/>
            <a:t>&amp;  Key performance indicators</a:t>
          </a:r>
          <a:endParaRPr lang="en-GB" sz="1200" kern="1200" dirty="0"/>
        </a:p>
      </dsp:txBody>
      <dsp:txXfrm>
        <a:off x="5642972" y="1599862"/>
        <a:ext cx="960917" cy="1959873"/>
      </dsp:txXfrm>
    </dsp:sp>
    <dsp:sp modelId="{7D57947F-1D15-4B21-AF7A-372AFA7122E8}">
      <dsp:nvSpPr>
        <dsp:cNvPr id="0" name=""/>
        <dsp:cNvSpPr/>
      </dsp:nvSpPr>
      <dsp:spPr>
        <a:xfrm>
          <a:off x="6709116" y="1547879"/>
          <a:ext cx="1064883" cy="2063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Develop Action Plan</a:t>
          </a:r>
          <a:endParaRPr lang="en-GB" sz="1200" kern="1200" dirty="0"/>
        </a:p>
      </dsp:txBody>
      <dsp:txXfrm>
        <a:off x="6761099" y="1599862"/>
        <a:ext cx="960917" cy="1959873"/>
      </dsp:txXfrm>
    </dsp:sp>
    <dsp:sp modelId="{4C92F9AE-281D-4348-B293-46D2DC90058D}">
      <dsp:nvSpPr>
        <dsp:cNvPr id="0" name=""/>
        <dsp:cNvSpPr/>
      </dsp:nvSpPr>
      <dsp:spPr>
        <a:xfrm>
          <a:off x="7827244" y="1547879"/>
          <a:ext cx="1064883" cy="2063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Implement </a:t>
          </a:r>
        </a:p>
        <a:p>
          <a:pPr lvl="0" algn="ctr" defTabSz="533400">
            <a:lnSpc>
              <a:spcPct val="90000"/>
            </a:lnSpc>
            <a:spcBef>
              <a:spcPct val="0"/>
            </a:spcBef>
            <a:spcAft>
              <a:spcPct val="35000"/>
            </a:spcAft>
          </a:pPr>
          <a:r>
            <a:rPr lang="en-GB" sz="1200" kern="1200" dirty="0" smtClean="0"/>
            <a:t>Acton Plan</a:t>
          </a:r>
        </a:p>
        <a:p>
          <a:pPr lvl="0" algn="ctr" defTabSz="533400">
            <a:lnSpc>
              <a:spcPct val="90000"/>
            </a:lnSpc>
            <a:spcBef>
              <a:spcPct val="0"/>
            </a:spcBef>
            <a:spcAft>
              <a:spcPct val="35000"/>
            </a:spcAft>
          </a:pPr>
          <a:r>
            <a:rPr lang="en-GB" sz="1200" kern="1200" dirty="0" smtClean="0"/>
            <a:t>Gather Feedback</a:t>
          </a:r>
        </a:p>
        <a:p>
          <a:pPr lvl="0" algn="ctr" defTabSz="533400">
            <a:lnSpc>
              <a:spcPct val="90000"/>
            </a:lnSpc>
            <a:spcBef>
              <a:spcPct val="0"/>
            </a:spcBef>
            <a:spcAft>
              <a:spcPct val="35000"/>
            </a:spcAft>
          </a:pPr>
          <a:r>
            <a:rPr lang="en-GB" sz="1200" kern="1200" dirty="0" smtClean="0"/>
            <a:t>Evaluate</a:t>
          </a:r>
          <a:endParaRPr lang="en-GB" sz="1200" kern="1200" dirty="0"/>
        </a:p>
      </dsp:txBody>
      <dsp:txXfrm>
        <a:off x="7879227" y="1599862"/>
        <a:ext cx="960917" cy="195987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577C619-5726-4DC8-98CB-A963F4FDF155}" type="datetimeFigureOut">
              <a:rPr lang="en-GB"/>
              <a:pPr>
                <a:defRPr/>
              </a:pPr>
              <a:t>17/01/2014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D3B8578-BD3C-4C19-84CE-F423DDCC629D}" type="slidenum">
              <a:rPr lang="en-GB"/>
              <a:pPr>
                <a:defRPr/>
              </a:pPr>
              <a:t>‹#›</a:t>
            </a:fld>
            <a:endParaRPr lang="en-GB"/>
          </a:p>
        </p:txBody>
      </p:sp>
    </p:spTree>
    <p:extLst>
      <p:ext uri="{BB962C8B-B14F-4D97-AF65-F5344CB8AC3E}">
        <p14:creationId xmlns:p14="http://schemas.microsoft.com/office/powerpoint/2010/main" val="2415611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t>The AF has concentrated on ‘Promoting Community engagement in addressing Alcohol issues, for several years. This focus included a multi-agency pilot project funded by Interreg IVA.  The Time IVA Change Border Region Alcohol Project ran from Dec 2009 to June 2012 and the learning from this pilot informed the Community Action on Alcohol Approach.</a:t>
            </a:r>
          </a:p>
          <a:p>
            <a:pPr eaLnBrk="1" hangingPunct="1"/>
            <a:endParaRPr lang="en-GB" altLang="en-US" b="1" smtClean="0"/>
          </a:p>
          <a:p>
            <a:pPr eaLnBrk="1" hangingPunct="1"/>
            <a:endParaRPr lang="en-IE" altLang="en-US" i="1" smtClean="0">
              <a:solidFill>
                <a:srgbClr val="002060"/>
              </a:solidFill>
            </a:endParaRPr>
          </a:p>
          <a:p>
            <a:pPr eaLnBrk="1" hangingPunct="1"/>
            <a:r>
              <a:rPr lang="en-IE" altLang="en-US" b="1" i="1" smtClean="0">
                <a:solidFill>
                  <a:srgbClr val="33576E"/>
                </a:solidFill>
              </a:rPr>
              <a:t>“Community action seeks to change </a:t>
            </a:r>
            <a:r>
              <a:rPr lang="en-IE" altLang="en-US" b="1" i="1" u="sng" smtClean="0">
                <a:solidFill>
                  <a:srgbClr val="33576E"/>
                </a:solidFill>
              </a:rPr>
              <a:t>collective</a:t>
            </a:r>
            <a:r>
              <a:rPr lang="en-IE" altLang="en-US" b="1" i="1" smtClean="0">
                <a:solidFill>
                  <a:srgbClr val="33576E"/>
                </a:solidFill>
              </a:rPr>
              <a:t> rather than individual behaviour”  which impacts on our environment, it is a universal approach  </a:t>
            </a:r>
          </a:p>
          <a:p>
            <a:pPr eaLnBrk="1" hangingPunct="1"/>
            <a:r>
              <a:rPr lang="en-IE" altLang="en-US" smtClean="0"/>
              <a:t>Because Measures that influence the environment are often </a:t>
            </a:r>
            <a:r>
              <a:rPr lang="en-IE" altLang="en-US" u="sng" smtClean="0"/>
              <a:t>more</a:t>
            </a:r>
            <a:r>
              <a:rPr lang="en-IE" altLang="en-US" smtClean="0"/>
              <a:t> effective than those that target the individual drinker</a:t>
            </a:r>
          </a:p>
          <a:p>
            <a:pPr eaLnBrk="1" hangingPunct="1"/>
            <a:endParaRPr lang="en-GB" altLang="en-US" b="1" smtClean="0"/>
          </a:p>
          <a:p>
            <a:pPr eaLnBrk="1" hangingPunct="1"/>
            <a:endParaRPr lang="en-GB" altLang="en-US" b="1" smtClean="0"/>
          </a:p>
          <a:p>
            <a:pPr eaLnBrk="1" hangingPunct="1"/>
            <a:r>
              <a:rPr lang="en-GB" altLang="en-US" b="1" smtClean="0"/>
              <a:t>The Alcohol Forum was established in 2007 and is a registered charity that works to reduce alcohol consumption in communities across Ireland. </a:t>
            </a:r>
            <a:endParaRPr lang="en-GB" altLang="en-US" smtClean="0"/>
          </a:p>
          <a:p>
            <a:pPr eaLnBrk="1" hangingPunct="1"/>
            <a:endParaRPr lang="en-GB" altLang="en-US" b="1" smtClean="0"/>
          </a:p>
          <a:p>
            <a:pPr eaLnBrk="1" hangingPunct="1"/>
            <a:r>
              <a:rPr lang="en-GB" altLang="en-US" b="1" smtClean="0"/>
              <a:t>Our Vision:</a:t>
            </a:r>
            <a:r>
              <a:rPr lang="en-GB" altLang="en-US" smtClean="0"/>
              <a:t>“A Safe, Responsible &amp; Informed Society in which everyone acts to Protect all generations from alcohol related harms”</a:t>
            </a:r>
          </a:p>
          <a:p>
            <a:pPr eaLnBrk="1" hangingPunct="1"/>
            <a:r>
              <a:rPr lang="en-GB" altLang="en-US" b="1" smtClean="0"/>
              <a:t>Our Mission:</a:t>
            </a:r>
            <a:r>
              <a:rPr lang="en-GB" altLang="en-US" smtClean="0"/>
              <a:t>“To develop an All-Island Approach to Community Action on Alcohol”</a:t>
            </a:r>
          </a:p>
          <a:p>
            <a:pPr eaLnBrk="1" hangingPunct="1">
              <a:spcBef>
                <a:spcPct val="0"/>
              </a:spcBef>
            </a:pPr>
            <a:endParaRPr lang="en-GB" alt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925463-0E96-4489-B1E1-6A36D4877614}" type="slidenum">
              <a:rPr lang="en-GB"/>
              <a:pPr fontAlgn="base">
                <a:spcBef>
                  <a:spcPct val="0"/>
                </a:spcBef>
                <a:spcAft>
                  <a:spcPct val="0"/>
                </a:spcAft>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Tx/>
              <a:buChar char="•"/>
            </a:pPr>
            <a:r>
              <a:rPr lang="en-IE" altLang="en-US" smtClean="0"/>
              <a:t>Mobilising the Community to Action on Alcohol works through the Community Development model under the guiding principles of consultation, equality, inclusion and participation, it works from the ground up, to support and raise the capacity of within the community, but also from the top down by acting as a conduit and harvesting the  supports that already exist from other agencies but may not be utilised by that community to address local Alcohol issues.  </a:t>
            </a:r>
          </a:p>
          <a:p>
            <a:pPr eaLnBrk="1" hangingPunct="1">
              <a:lnSpc>
                <a:spcPct val="80000"/>
              </a:lnSpc>
              <a:spcBef>
                <a:spcPct val="0"/>
              </a:spcBef>
              <a:buFontTx/>
              <a:buChar char="•"/>
            </a:pPr>
            <a:endParaRPr lang="en-IE" altLang="en-US" smtClean="0"/>
          </a:p>
          <a:p>
            <a:pPr eaLnBrk="1" hangingPunct="1">
              <a:lnSpc>
                <a:spcPct val="80000"/>
              </a:lnSpc>
              <a:spcBef>
                <a:spcPct val="0"/>
              </a:spcBef>
              <a:buFontTx/>
              <a:buChar char="•"/>
            </a:pPr>
            <a:r>
              <a:rPr lang="en-IE" altLang="en-US" smtClean="0"/>
              <a:t>Mobilising the Community to Action on Alcohol is concerned with geographically defined communities. </a:t>
            </a:r>
          </a:p>
          <a:p>
            <a:pPr eaLnBrk="1" hangingPunct="1">
              <a:lnSpc>
                <a:spcPct val="80000"/>
              </a:lnSpc>
              <a:spcBef>
                <a:spcPct val="0"/>
              </a:spcBef>
              <a:buFontTx/>
              <a:buChar char="•"/>
            </a:pPr>
            <a:endParaRPr lang="en-IE" altLang="en-US" smtClean="0"/>
          </a:p>
          <a:p>
            <a:pPr eaLnBrk="1" hangingPunct="1">
              <a:lnSpc>
                <a:spcPct val="80000"/>
              </a:lnSpc>
              <a:spcBef>
                <a:spcPct val="0"/>
              </a:spcBef>
              <a:buFontTx/>
              <a:buChar char="•"/>
            </a:pPr>
            <a:r>
              <a:rPr lang="en-IE" altLang="en-US" smtClean="0"/>
              <a:t>A multi level approach, guided by what the evidence says works and is planned in response to local need. </a:t>
            </a:r>
          </a:p>
          <a:p>
            <a:pPr eaLnBrk="1" hangingPunct="1">
              <a:lnSpc>
                <a:spcPct val="80000"/>
              </a:lnSpc>
              <a:spcBef>
                <a:spcPct val="0"/>
              </a:spcBef>
              <a:buFontTx/>
              <a:buChar char="•"/>
            </a:pPr>
            <a:endParaRPr lang="en-IE" altLang="en-US" smtClean="0"/>
          </a:p>
          <a:p>
            <a:pPr eaLnBrk="1" hangingPunct="1">
              <a:lnSpc>
                <a:spcPct val="80000"/>
              </a:lnSpc>
              <a:spcBef>
                <a:spcPct val="0"/>
              </a:spcBef>
              <a:buFontTx/>
              <a:buChar char="•"/>
            </a:pPr>
            <a:r>
              <a:rPr lang="en-IE" altLang="en-US" smtClean="0"/>
              <a:t>An all out agreement to work to a plan over a set period of time and evaluate the outcome</a:t>
            </a:r>
          </a:p>
          <a:p>
            <a:pPr eaLnBrk="1" hangingPunct="1">
              <a:lnSpc>
                <a:spcPct val="80000"/>
              </a:lnSpc>
              <a:spcBef>
                <a:spcPct val="0"/>
              </a:spcBef>
              <a:buFontTx/>
              <a:buChar char="•"/>
            </a:pPr>
            <a:endParaRPr lang="en-IE" altLang="en-US" smtClean="0"/>
          </a:p>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E675D-6AD7-4DCA-B2E1-FC5F898CA508}" type="slidenum">
              <a:rPr lang="en-GB"/>
              <a:pPr fontAlgn="base">
                <a:spcBef>
                  <a:spcPct val="0"/>
                </a:spcBef>
                <a:spcAft>
                  <a:spcPct val="0"/>
                </a:spcAft>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xfrm>
            <a:off x="685800" y="4211638"/>
            <a:ext cx="5486400" cy="424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E" altLang="en-US" smtClean="0"/>
              <a:t>Mobilising the Community to Action on Alcohol </a:t>
            </a:r>
            <a:r>
              <a:rPr lang="en-GB" altLang="en-US" b="1" smtClean="0"/>
              <a:t>effectively anchors and maximises this work by actively involving local groups and exploiting existing networks. </a:t>
            </a:r>
            <a:endParaRPr lang="en-GB" altLang="en-US" smtClean="0"/>
          </a:p>
          <a:p>
            <a:pPr eaLnBrk="1" hangingPunct="1">
              <a:spcBef>
                <a:spcPct val="0"/>
              </a:spcBef>
            </a:pPr>
            <a:r>
              <a:rPr lang="en-GB" altLang="en-US" b="1" smtClean="0"/>
              <a:t>When we support a community to identify its own concerns and then find ways to address those concerns we create a sense of ownership of the work on the ground that is vital to sustaining such interventions on an ongoing basis. </a:t>
            </a:r>
          </a:p>
          <a:p>
            <a:pPr eaLnBrk="1" hangingPunct="1">
              <a:spcBef>
                <a:spcPct val="0"/>
              </a:spcBef>
            </a:pPr>
            <a:endParaRPr lang="en-GB" altLang="en-US" smtClean="0"/>
          </a:p>
          <a:p>
            <a:pPr eaLnBrk="1" hangingPunct="1">
              <a:spcBef>
                <a:spcPct val="0"/>
              </a:spcBef>
            </a:pPr>
            <a:r>
              <a:rPr lang="en-GB" altLang="en-US" smtClean="0"/>
              <a:t>The Community Development ethos allows us to  work hand in glove with local C&amp;V groups. </a:t>
            </a:r>
          </a:p>
          <a:p>
            <a:pPr eaLnBrk="1" hangingPunct="1">
              <a:spcBef>
                <a:spcPct val="0"/>
              </a:spcBef>
            </a:pPr>
            <a:endParaRPr lang="en-GB" altLang="en-US" smtClean="0"/>
          </a:p>
          <a:p>
            <a:pPr eaLnBrk="1" hangingPunct="1">
              <a:spcBef>
                <a:spcPct val="0"/>
              </a:spcBef>
            </a:pPr>
            <a:r>
              <a:rPr lang="en-GB" altLang="en-US" smtClean="0"/>
              <a:t>This slide shows the footprint of the original pilot project, the Time IV A Change Border Region Alcohol project Dec 2009 to June 2012. On the map here each ‘smiley face’ indicates a mobilisation site with local Steering group. Each one had  identified their own needs and developed an action plan to address those needs. While the AF developed the resources and tools to support them to do that.</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CF2443-E32B-44EA-878E-D09FC64CCE33}" type="slidenum">
              <a:rPr lang="en-GB"/>
              <a:pPr fontAlgn="base">
                <a:spcBef>
                  <a:spcPct val="0"/>
                </a:spcBef>
                <a:spcAft>
                  <a:spcPct val="0"/>
                </a:spcAft>
                <a:defRPr/>
              </a:pPr>
              <a:t>3</a:t>
            </a:fld>
            <a:endParaRPr lang="en-GB"/>
          </a:p>
        </p:txBody>
      </p:sp>
      <p:sp>
        <p:nvSpPr>
          <p:cNvPr id="13317" name="Slide Image Placeholder 1"/>
          <p:cNvSpPr txBox="1">
            <a:spLocks noRot="1" noChangeAspect="1" noTextEdit="1"/>
          </p:cNvSpPr>
          <p:nvPr/>
        </p:nvSpPr>
        <p:spPr bwMode="auto">
          <a:xfrm>
            <a:off x="1125538" y="684213"/>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a:p>
            <a:pPr eaLnBrk="1" hangingPunct="1">
              <a:spcBef>
                <a:spcPct val="0"/>
              </a:spcBef>
            </a:pPr>
            <a:r>
              <a:rPr lang="en-GB" altLang="en-US" smtClean="0"/>
              <a:t>It has become clear that each area mobilising to Action on Alcohol, needs at least one local key organisation that is prepared to adopt Community Action on Alcohol, into their programme of work. This organisation needs to be rooted in the community network  and have the capacity to host and co-ordinate efforts on the ground. This provides the basic local framework to link into. </a:t>
            </a:r>
          </a:p>
          <a:p>
            <a:pPr eaLnBrk="1" hangingPunct="1">
              <a:spcBef>
                <a:spcPct val="0"/>
              </a:spcBef>
            </a:pPr>
            <a:r>
              <a:rPr lang="en-GB" altLang="en-US" smtClean="0"/>
              <a:t>The pilot project basically </a:t>
            </a:r>
            <a:r>
              <a:rPr lang="en-GB" altLang="en-US" b="1" smtClean="0"/>
              <a:t>‘piggy backed</a:t>
            </a:r>
            <a:r>
              <a:rPr lang="en-GB" altLang="en-US" smtClean="0"/>
              <a:t>’ on the existing networks of these local organisations.</a:t>
            </a:r>
          </a:p>
          <a:p>
            <a:pPr eaLnBrk="1" hangingPunct="1">
              <a:spcBef>
                <a:spcPct val="0"/>
              </a:spcBef>
            </a:pPr>
            <a:endParaRPr lang="en-GB" altLang="en-US" smtClean="0"/>
          </a:p>
          <a:p>
            <a:pPr eaLnBrk="1" hangingPunct="1">
              <a:spcBef>
                <a:spcPct val="0"/>
              </a:spcBef>
            </a:pPr>
            <a:r>
              <a:rPr lang="en-GB" altLang="en-US" smtClean="0"/>
              <a:t> It is vital to promoting community action on Alcohol that parity of esteem exists and is fostered between those organisations involved.</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6B0194A2-9845-40F4-91C2-2339CA93C0B9}"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a:p>
            <a:pPr eaLnBrk="1" hangingPunct="1"/>
            <a:r>
              <a:rPr lang="en-GB" altLang="en-US" smtClean="0"/>
              <a:t>To get started, we need to introduce the concept of Community Action on Alcohol to the local organisations with a vested interest.</a:t>
            </a:r>
          </a:p>
          <a:p>
            <a:pPr eaLnBrk="1" hangingPunct="1"/>
            <a:r>
              <a:rPr lang="en-GB" altLang="en-US" smtClean="0"/>
              <a:t>The Community Action on Alcohol Toolkit, developed by the AF is based on the learning from the Pilot project and is aligned with current National policy. This is a step by step guide on Community Action on Alcohol supported by training.</a:t>
            </a:r>
          </a:p>
          <a:p>
            <a:pPr eaLnBrk="1" hangingPunct="1"/>
            <a:r>
              <a:rPr lang="en-GB" altLang="en-US" smtClean="0"/>
              <a:t>A local Steering Group both anchors the work in the community and supports community ownership of the process ....</a:t>
            </a:r>
          </a:p>
          <a:p>
            <a:pPr eaLnBrk="1" hangingPunct="1"/>
            <a:endParaRPr lang="en-GB" altLang="en-US" smtClean="0"/>
          </a:p>
          <a:p>
            <a:pPr eaLnBrk="1" hangingPunct="1"/>
            <a:r>
              <a:rPr lang="en-GB" altLang="en-US" smtClean="0"/>
              <a:t>Community Consultation on Alcohol is a method of detecting how big the problem is and where the “hot” spots are in the community.</a:t>
            </a:r>
          </a:p>
          <a:p>
            <a:pPr eaLnBrk="1" hangingPunct="1"/>
            <a:r>
              <a:rPr lang="en-GB" altLang="en-US" smtClean="0"/>
              <a:t>This helps scan the community for the existing influences that “assist” in creating alcohol related problems.</a:t>
            </a:r>
          </a:p>
          <a:p>
            <a:pPr eaLnBrk="1" hangingPunct="1"/>
            <a:r>
              <a:rPr lang="en-GB" altLang="en-US" smtClean="0"/>
              <a:t>It helps to establish the size and shape of the problem, and where to focus efforts for the most impact.</a:t>
            </a:r>
          </a:p>
          <a:p>
            <a:pPr eaLnBrk="1" hangingPunct="1"/>
            <a:r>
              <a:rPr lang="en-GB" altLang="en-US" smtClean="0"/>
              <a:t>Consultation can also reveals how the community may be unwittingly contributing to the problem.</a:t>
            </a:r>
          </a:p>
          <a:p>
            <a:pPr eaLnBrk="1" hangingPunct="1"/>
            <a:endParaRPr lang="en-GB" altLang="en-US" smtClean="0"/>
          </a:p>
          <a:p>
            <a:pPr eaLnBrk="1" hangingPunct="1"/>
            <a:r>
              <a:rPr lang="en-GB" altLang="en-US" smtClean="0"/>
              <a:t>.......</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53FF7456-60C9-4099-AED2-53999B0B1A1F}"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GB" dirty="0" smtClean="0"/>
              <a:t>The needs identified by communities during the pilot and since then has led to the development of a wide variety of specific products. This resource development continues...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To be effective resources need to actively involve people either by pairing with a seminar, training event or social structure. As new areas of concern are raised the AF continues to develop the resources to support communities to address these issues.</a:t>
            </a:r>
          </a:p>
          <a:p>
            <a:pPr eaLnBrk="1" fontAlgn="auto" hangingPunct="1">
              <a:spcBef>
                <a:spcPts val="0"/>
              </a:spcBef>
              <a:spcAft>
                <a:spcPts val="0"/>
              </a:spcAft>
              <a:defRPr/>
            </a:pPr>
            <a:r>
              <a:rPr lang="en-GB" dirty="0" smtClean="0"/>
              <a:t>That in a nutshell is a very swift run through Community Action on Alcohol, Further information is available on www.alcoholforum.org</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b="1" dirty="0" smtClean="0"/>
              <a:t>Moville Family Conversation:</a:t>
            </a:r>
          </a:p>
          <a:p>
            <a:pPr eaLnBrk="1" fontAlgn="auto" hangingPunct="1">
              <a:spcBef>
                <a:spcPts val="0"/>
              </a:spcBef>
              <a:spcAft>
                <a:spcPts val="0"/>
              </a:spcAft>
              <a:defRPr/>
            </a:pPr>
            <a:r>
              <a:rPr lang="en-GB" b="1" dirty="0" smtClean="0"/>
              <a:t>Spirit of Sport:</a:t>
            </a:r>
          </a:p>
          <a:p>
            <a:pPr eaLnBrk="1" fontAlgn="auto" hangingPunct="1">
              <a:spcBef>
                <a:spcPts val="0"/>
              </a:spcBef>
              <a:spcAft>
                <a:spcPts val="0"/>
              </a:spcAft>
              <a:defRPr/>
            </a:pPr>
            <a:r>
              <a:rPr lang="en-GB" b="1" dirty="0" smtClean="0"/>
              <a:t>Streetwise 4 Life:</a:t>
            </a:r>
          </a:p>
          <a:p>
            <a:pPr eaLnBrk="1" fontAlgn="auto" hangingPunct="1">
              <a:spcBef>
                <a:spcPts val="0"/>
              </a:spcBef>
              <a:spcAft>
                <a:spcPts val="0"/>
              </a:spcAft>
              <a:defRPr/>
            </a:pPr>
            <a:r>
              <a:rPr lang="en-GB" b="1" dirty="0" smtClean="0"/>
              <a:t>Responsible Server of Alcohol Training:</a:t>
            </a:r>
          </a:p>
          <a:p>
            <a:pPr eaLnBrk="1" fontAlgn="auto" hangingPunct="1">
              <a:spcBef>
                <a:spcPts val="0"/>
              </a:spcBef>
              <a:spcAft>
                <a:spcPts val="0"/>
              </a:spcAft>
              <a:defRPr/>
            </a:pPr>
            <a:r>
              <a:rPr lang="en-GB" dirty="0" smtClean="0"/>
              <a:t>The Responsible Servers Programme is aimed at assisting licence holders and their staff to develop an understanding of policies and procedures around the responsible serving of alcohol. The training will help your staff deal with difficult situations and raise awareness of the legal obligations surrounding the serving of alcohol. Awareness raising, the Law regarding sale &amp; supply of alcohol, skills development; how to talk about harmful drinking, how to develop &amp; implement a club alcohol policy</a:t>
            </a:r>
          </a:p>
          <a:p>
            <a:pPr eaLnBrk="1" fontAlgn="auto" hangingPunct="1">
              <a:spcBef>
                <a:spcPts val="0"/>
              </a:spcBef>
              <a:spcAft>
                <a:spcPts val="0"/>
              </a:spcAft>
              <a:defRPr/>
            </a:pPr>
            <a:r>
              <a:rPr lang="en-GB" b="1" dirty="0" smtClean="0"/>
              <a:t>Festival Care:</a:t>
            </a:r>
          </a:p>
          <a:p>
            <a:pPr eaLnBrk="1" fontAlgn="auto" hangingPunct="1">
              <a:spcBef>
                <a:spcPts val="0"/>
              </a:spcBef>
              <a:spcAft>
                <a:spcPts val="0"/>
              </a:spcAft>
              <a:defRPr/>
            </a:pPr>
            <a:r>
              <a:rPr lang="en-GB" dirty="0" smtClean="0"/>
              <a:t>The 'Festival Care' guide aims to assist festival organisers or promoters to address the possible negative consequences that can arise from alcohol misuse by offering guidance on the management of alcohol and its related harms at events and providing a communication plan for events that focuses on issues such as personal safety and information for parents.</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ADB713-359C-4FB6-923D-DF734AAE9B18}" type="slidenum">
              <a:rPr lang="en-GB"/>
              <a:pPr fontAlgn="base">
                <a:spcBef>
                  <a:spcPct val="0"/>
                </a:spcBef>
                <a:spcAft>
                  <a:spcPct val="0"/>
                </a:spcAft>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 was asked to specifically mention National Alcohol Awareness Week.</a:t>
            </a:r>
          </a:p>
          <a:p>
            <a:pPr eaLnBrk="1" hangingPunct="1">
              <a:spcBef>
                <a:spcPct val="0"/>
              </a:spcBef>
            </a:pPr>
            <a:r>
              <a:rPr lang="en-GB" altLang="en-US" smtClean="0"/>
              <a:t>The Alcohol Forum is leading out on this initiative and the Drug &amp; Alcohol Taskforces are warmly welcomed to take part in what will become an Annual event. </a:t>
            </a:r>
          </a:p>
          <a:p>
            <a:pPr eaLnBrk="1" hangingPunct="1">
              <a:spcBef>
                <a:spcPct val="0"/>
              </a:spcBef>
            </a:pPr>
            <a:r>
              <a:rPr lang="en-GB" altLang="en-US" smtClean="0"/>
              <a:t>We would encourage Drug &amp; Alcohol Taskforces to host and support activities highlighting aspects of these themes in your own areas.</a:t>
            </a:r>
          </a:p>
          <a:p>
            <a:pPr eaLnBrk="1" hangingPunct="1">
              <a:spcBef>
                <a:spcPct val="0"/>
              </a:spcBef>
            </a:pPr>
            <a:r>
              <a:rPr lang="en-GB" altLang="en-US" smtClean="0"/>
              <a:t>To facilitate wide ranging Community engagement activities are encouraged throughout the month of April</a:t>
            </a:r>
          </a:p>
          <a:p>
            <a:pPr eaLnBrk="1" hangingPunct="1">
              <a:spcBef>
                <a:spcPct val="0"/>
              </a:spcBef>
            </a:pPr>
            <a:endParaRPr lang="en-GB" altLang="en-US" smtClean="0"/>
          </a:p>
          <a:p>
            <a:pPr eaLnBrk="1" hangingPunct="1">
              <a:spcBef>
                <a:spcPct val="0"/>
              </a:spcBef>
            </a:pPr>
            <a:r>
              <a:rPr lang="en-GB" altLang="en-US" smtClean="0"/>
              <a:t>Please contact the Alcohol Forum for your Introduction / Guidance pack.</a:t>
            </a:r>
          </a:p>
          <a:p>
            <a:pPr eaLnBrk="1" hangingPunct="1">
              <a:spcBef>
                <a:spcPct val="0"/>
              </a:spcBef>
            </a:pPr>
            <a:r>
              <a:rPr lang="en-GB" altLang="en-US" smtClean="0"/>
              <a:t>There is a Flyer available  for your information and all contact details are included.</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25C7D3-0CB0-4BD8-A0BF-2A7E6B44502C}" type="slidenum">
              <a:rPr lang="en-GB"/>
              <a:pPr fontAlgn="base">
                <a:spcBef>
                  <a:spcPct val="0"/>
                </a:spcBef>
                <a:spcAft>
                  <a:spcPct val="0"/>
                </a:spcAft>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27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887FC9B-C258-4112-842E-3175FE16C6EF}" type="slidenum">
              <a:rPr lang="en-GB" smtClean="0"/>
              <a:pPr fontAlgn="base">
                <a:spcBef>
                  <a:spcPct val="0"/>
                </a:spcBef>
                <a:spcAft>
                  <a:spcPct val="0"/>
                </a:spcAft>
                <a:defRPr/>
              </a:pPr>
              <a:t>8</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71E4BC4-8F62-48A8-9972-8C824715036B}"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7EB064-BBE8-4749-A973-B80AC3ED1465}" type="slidenum">
              <a:rPr lang="en-GB"/>
              <a:pPr>
                <a:defRPr/>
              </a:pPr>
              <a:t>‹#›</a:t>
            </a:fld>
            <a:endParaRPr lang="en-GB"/>
          </a:p>
        </p:txBody>
      </p:sp>
    </p:spTree>
    <p:extLst>
      <p:ext uri="{BB962C8B-B14F-4D97-AF65-F5344CB8AC3E}">
        <p14:creationId xmlns:p14="http://schemas.microsoft.com/office/powerpoint/2010/main" val="303164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523B0D2-AED4-4D95-B25D-D9C640AACC4F}"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20D52CA-A8E3-46CA-8065-74764799B83C}" type="slidenum">
              <a:rPr lang="en-GB"/>
              <a:pPr>
                <a:defRPr/>
              </a:pPr>
              <a:t>‹#›</a:t>
            </a:fld>
            <a:endParaRPr lang="en-GB"/>
          </a:p>
        </p:txBody>
      </p:sp>
    </p:spTree>
    <p:extLst>
      <p:ext uri="{BB962C8B-B14F-4D97-AF65-F5344CB8AC3E}">
        <p14:creationId xmlns:p14="http://schemas.microsoft.com/office/powerpoint/2010/main" val="181419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B9CECFF-0D85-4C39-B42F-01F7F92415F0}"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19C1C8F-31F6-46BC-BE55-9B2E8868B72E}" type="slidenum">
              <a:rPr lang="en-GB"/>
              <a:pPr>
                <a:defRPr/>
              </a:pPr>
              <a:t>‹#›</a:t>
            </a:fld>
            <a:endParaRPr lang="en-GB"/>
          </a:p>
        </p:txBody>
      </p:sp>
    </p:spTree>
    <p:extLst>
      <p:ext uri="{BB962C8B-B14F-4D97-AF65-F5344CB8AC3E}">
        <p14:creationId xmlns:p14="http://schemas.microsoft.com/office/powerpoint/2010/main" val="348916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919A5E8-81F6-4B9A-96B1-9FBCF781CA98}"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D6EA965-F6F4-4F0D-B5C3-697C8E0C7013}" type="slidenum">
              <a:rPr lang="en-GB"/>
              <a:pPr>
                <a:defRPr/>
              </a:pPr>
              <a:t>‹#›</a:t>
            </a:fld>
            <a:endParaRPr lang="en-GB"/>
          </a:p>
        </p:txBody>
      </p:sp>
    </p:spTree>
    <p:extLst>
      <p:ext uri="{BB962C8B-B14F-4D97-AF65-F5344CB8AC3E}">
        <p14:creationId xmlns:p14="http://schemas.microsoft.com/office/powerpoint/2010/main" val="76248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46F01F-5450-4E7D-A8D7-FEE14492B410}" type="datetimeFigureOut">
              <a:rPr lang="en-GB"/>
              <a:pPr>
                <a:defRPr/>
              </a:pPr>
              <a:t>17/01/2014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38BF415-135E-4223-AF85-47679421D569}" type="slidenum">
              <a:rPr lang="en-GB"/>
              <a:pPr>
                <a:defRPr/>
              </a:pPr>
              <a:t>‹#›</a:t>
            </a:fld>
            <a:endParaRPr lang="en-GB"/>
          </a:p>
        </p:txBody>
      </p:sp>
    </p:spTree>
    <p:extLst>
      <p:ext uri="{BB962C8B-B14F-4D97-AF65-F5344CB8AC3E}">
        <p14:creationId xmlns:p14="http://schemas.microsoft.com/office/powerpoint/2010/main" val="241968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2EE1833-27E5-4534-BDDB-C7C73763E6B1}" type="datetimeFigureOut">
              <a:rPr lang="en-GB"/>
              <a:pPr>
                <a:defRPr/>
              </a:pPr>
              <a:t>17/01/2014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0F35290-2EB4-49B4-A2E8-0C14339EF9BF}" type="slidenum">
              <a:rPr lang="en-GB"/>
              <a:pPr>
                <a:defRPr/>
              </a:pPr>
              <a:t>‹#›</a:t>
            </a:fld>
            <a:endParaRPr lang="en-GB"/>
          </a:p>
        </p:txBody>
      </p:sp>
    </p:spTree>
    <p:extLst>
      <p:ext uri="{BB962C8B-B14F-4D97-AF65-F5344CB8AC3E}">
        <p14:creationId xmlns:p14="http://schemas.microsoft.com/office/powerpoint/2010/main" val="13354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8E39654-3DA4-4B2B-9169-91128CD4AB28}" type="datetimeFigureOut">
              <a:rPr lang="en-GB"/>
              <a:pPr>
                <a:defRPr/>
              </a:pPr>
              <a:t>17/01/2014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203E862-D0DA-4C6C-A500-0352DFBE31C5}" type="slidenum">
              <a:rPr lang="en-GB"/>
              <a:pPr>
                <a:defRPr/>
              </a:pPr>
              <a:t>‹#›</a:t>
            </a:fld>
            <a:endParaRPr lang="en-GB"/>
          </a:p>
        </p:txBody>
      </p:sp>
    </p:spTree>
    <p:extLst>
      <p:ext uri="{BB962C8B-B14F-4D97-AF65-F5344CB8AC3E}">
        <p14:creationId xmlns:p14="http://schemas.microsoft.com/office/powerpoint/2010/main" val="222276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536108B-C880-4508-A7C7-D6F694F9B484}" type="datetimeFigureOut">
              <a:rPr lang="en-GB"/>
              <a:pPr>
                <a:defRPr/>
              </a:pPr>
              <a:t>17/01/2014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50A4D28-8BAA-422D-9D9F-5684C5DD47E6}" type="slidenum">
              <a:rPr lang="en-GB"/>
              <a:pPr>
                <a:defRPr/>
              </a:pPr>
              <a:t>‹#›</a:t>
            </a:fld>
            <a:endParaRPr lang="en-GB"/>
          </a:p>
        </p:txBody>
      </p:sp>
    </p:spTree>
    <p:extLst>
      <p:ext uri="{BB962C8B-B14F-4D97-AF65-F5344CB8AC3E}">
        <p14:creationId xmlns:p14="http://schemas.microsoft.com/office/powerpoint/2010/main" val="386938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61091E-8245-40F0-833F-A18962ED9FE8}" type="datetimeFigureOut">
              <a:rPr lang="en-GB"/>
              <a:pPr>
                <a:defRPr/>
              </a:pPr>
              <a:t>17/01/2014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29F75BA-6C36-4667-96D2-9415BE18BBA2}" type="slidenum">
              <a:rPr lang="en-GB"/>
              <a:pPr>
                <a:defRPr/>
              </a:pPr>
              <a:t>‹#›</a:t>
            </a:fld>
            <a:endParaRPr lang="en-GB"/>
          </a:p>
        </p:txBody>
      </p:sp>
    </p:spTree>
    <p:extLst>
      <p:ext uri="{BB962C8B-B14F-4D97-AF65-F5344CB8AC3E}">
        <p14:creationId xmlns:p14="http://schemas.microsoft.com/office/powerpoint/2010/main" val="288827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2D0BE3-AB66-4D00-A934-EAB80F0E403E}" type="datetimeFigureOut">
              <a:rPr lang="en-GB"/>
              <a:pPr>
                <a:defRPr/>
              </a:pPr>
              <a:t>17/01/2014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8C0D0B0-B6E5-4A5D-8911-FE870FF0E011}" type="slidenum">
              <a:rPr lang="en-GB"/>
              <a:pPr>
                <a:defRPr/>
              </a:pPr>
              <a:t>‹#›</a:t>
            </a:fld>
            <a:endParaRPr lang="en-GB"/>
          </a:p>
        </p:txBody>
      </p:sp>
    </p:spTree>
    <p:extLst>
      <p:ext uri="{BB962C8B-B14F-4D97-AF65-F5344CB8AC3E}">
        <p14:creationId xmlns:p14="http://schemas.microsoft.com/office/powerpoint/2010/main" val="47373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3A78DE-1EFF-46EA-A418-E51B34CE2752}" type="datetimeFigureOut">
              <a:rPr lang="en-GB"/>
              <a:pPr>
                <a:defRPr/>
              </a:pPr>
              <a:t>17/01/2014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13973EC-9B9B-48C4-8835-DD7C610215B3}" type="slidenum">
              <a:rPr lang="en-GB"/>
              <a:pPr>
                <a:defRPr/>
              </a:pPr>
              <a:t>‹#›</a:t>
            </a:fld>
            <a:endParaRPr lang="en-GB"/>
          </a:p>
        </p:txBody>
      </p:sp>
    </p:spTree>
    <p:extLst>
      <p:ext uri="{BB962C8B-B14F-4D97-AF65-F5344CB8AC3E}">
        <p14:creationId xmlns:p14="http://schemas.microsoft.com/office/powerpoint/2010/main" val="81824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7516DC-62F8-4BA7-B761-A1CA5501153B}" type="datetimeFigureOut">
              <a:rPr lang="en-GB"/>
              <a:pPr>
                <a:defRPr/>
              </a:pPr>
              <a:t>17/01/2014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17ED86-62B6-4DCB-B609-2B89ED0A990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3.jpeg"/><Relationship Id="rId18" Type="http://schemas.openxmlformats.org/officeDocument/2006/relationships/image" Target="../media/image3.jpeg"/><Relationship Id="rId3" Type="http://schemas.openxmlformats.org/officeDocument/2006/relationships/notesSlide" Target="../notesSlides/notesSlide6.xml"/><Relationship Id="rId7" Type="http://schemas.openxmlformats.org/officeDocument/2006/relationships/image" Target="../media/image10.jpeg"/><Relationship Id="rId12" Type="http://schemas.openxmlformats.org/officeDocument/2006/relationships/hyperlink" Target="http://www.alcoholforum.org/images/NWAF%20Christmas%20Awareness%20Campaign%20Final.pdf" TargetMode="External"/><Relationship Id="rId17" Type="http://schemas.openxmlformats.org/officeDocument/2006/relationships/image" Target="../media/image16.png"/><Relationship Id="rId2" Type="http://schemas.openxmlformats.org/officeDocument/2006/relationships/slideLayout" Target="../slideLayouts/slideLayout4.xml"/><Relationship Id="rId16" Type="http://schemas.openxmlformats.org/officeDocument/2006/relationships/image" Target="../media/image15.png"/><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image" Target="../media/image6.emf"/><Relationship Id="rId5" Type="http://schemas.openxmlformats.org/officeDocument/2006/relationships/image" Target="../media/image8.emf"/><Relationship Id="rId15" Type="http://schemas.openxmlformats.org/officeDocument/2006/relationships/image" Target="../media/image14.jpeg"/><Relationship Id="rId10" Type="http://schemas.openxmlformats.org/officeDocument/2006/relationships/oleObject" Target="../embeddings/oleObject1.bin"/><Relationship Id="rId4" Type="http://schemas.openxmlformats.org/officeDocument/2006/relationships/image" Target="../media/image7.emf"/><Relationship Id="rId9" Type="http://schemas.openxmlformats.org/officeDocument/2006/relationships/image" Target="../media/image12.jpeg"/><Relationship Id="rId14" Type="http://schemas.openxmlformats.org/officeDocument/2006/relationships/hyperlink" Target="http://www.alcoholforum.org/images/sosposter.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924175"/>
            <a:ext cx="7772400" cy="1470025"/>
          </a:xfrm>
        </p:spPr>
        <p:txBody>
          <a:bodyPr rtlCol="0">
            <a:normAutofit fontScale="90000"/>
          </a:bodyPr>
          <a:lstStyle/>
          <a:p>
            <a:pPr eaLnBrk="1" fontAlgn="auto" hangingPunct="1">
              <a:spcAft>
                <a:spcPts val="0"/>
              </a:spcAft>
              <a:defRPr/>
            </a:pPr>
            <a:r>
              <a:rPr lang="en-GB" dirty="0" smtClean="0"/>
              <a:t>Promoting Community Engagement in addressing Alcohol Issues.</a:t>
            </a:r>
          </a:p>
        </p:txBody>
      </p:sp>
      <p:sp>
        <p:nvSpPr>
          <p:cNvPr id="3" name="Subtitle 2"/>
          <p:cNvSpPr>
            <a:spLocks noGrp="1"/>
          </p:cNvSpPr>
          <p:nvPr>
            <p:ph type="subTitle" idx="1"/>
          </p:nvPr>
        </p:nvSpPr>
        <p:spPr>
          <a:xfrm>
            <a:off x="1403350" y="4437063"/>
            <a:ext cx="6400800" cy="1752600"/>
          </a:xfrm>
        </p:spPr>
        <p:txBody>
          <a:bodyPr rtlCol="0">
            <a:normAutofit fontScale="92500" lnSpcReduction="20000"/>
          </a:bodyPr>
          <a:lstStyle/>
          <a:p>
            <a:pPr eaLnBrk="1" hangingPunct="1">
              <a:defRPr/>
            </a:pPr>
            <a:endParaRPr lang="en-IE" i="1" dirty="0" smtClean="0">
              <a:solidFill>
                <a:srgbClr val="002060"/>
              </a:solidFill>
            </a:endParaRPr>
          </a:p>
          <a:p>
            <a:pPr eaLnBrk="1" hangingPunct="1">
              <a:defRPr/>
            </a:pPr>
            <a:r>
              <a:rPr lang="en-IE" b="1" i="1" dirty="0" smtClean="0">
                <a:solidFill>
                  <a:srgbClr val="33576E"/>
                </a:solidFill>
              </a:rPr>
              <a:t>“Community action seeks to change </a:t>
            </a:r>
            <a:r>
              <a:rPr lang="en-IE" b="1" i="1" u="sng" dirty="0" smtClean="0">
                <a:solidFill>
                  <a:srgbClr val="33576E"/>
                </a:solidFill>
              </a:rPr>
              <a:t>collective</a:t>
            </a:r>
            <a:r>
              <a:rPr lang="en-IE" b="1" i="1" dirty="0" smtClean="0">
                <a:solidFill>
                  <a:srgbClr val="33576E"/>
                </a:solidFill>
              </a:rPr>
              <a:t> rather than individual behaviour”</a:t>
            </a:r>
          </a:p>
          <a:p>
            <a:pPr eaLnBrk="1" fontAlgn="auto" hangingPunct="1">
              <a:spcAft>
                <a:spcPts val="0"/>
              </a:spcAft>
              <a:buFont typeface="Arial" pitchFamily="34" charset="0"/>
              <a:buNone/>
              <a:defRPr/>
            </a:pPr>
            <a:endParaRPr lang="en-GB" dirty="0" smtClean="0"/>
          </a:p>
        </p:txBody>
      </p:sp>
      <p:pic>
        <p:nvPicPr>
          <p:cNvPr id="3076" name="Picture 3" descr="AlcoholForum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76250"/>
            <a:ext cx="3648075"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0" y="214313"/>
            <a:ext cx="6516688" cy="1143000"/>
          </a:xfrm>
        </p:spPr>
        <p:txBody>
          <a:bodyPr rtlCol="0">
            <a:normAutofit fontScale="90000"/>
          </a:bodyPr>
          <a:lstStyle/>
          <a:p>
            <a:pPr eaLnBrk="1" fontAlgn="auto" hangingPunct="1">
              <a:spcAft>
                <a:spcPts val="0"/>
              </a:spcAft>
              <a:defRPr/>
            </a:pPr>
            <a:r>
              <a:rPr lang="en-GB" sz="3600" b="1" dirty="0" smtClean="0">
                <a:solidFill>
                  <a:srgbClr val="33576E"/>
                </a:solidFill>
              </a:rPr>
              <a:t>What is Community Mobilisation?</a:t>
            </a:r>
          </a:p>
        </p:txBody>
      </p:sp>
      <p:sp>
        <p:nvSpPr>
          <p:cNvPr id="2" name="Footer Placeholder 1"/>
          <p:cNvSpPr>
            <a:spLocks noGrp="1"/>
          </p:cNvSpPr>
          <p:nvPr>
            <p:ph type="ftr" sz="quarter" idx="11"/>
          </p:nvPr>
        </p:nvSpPr>
        <p:spPr/>
        <p:txBody>
          <a:bodyPr/>
          <a:lstStyle/>
          <a:p>
            <a:pPr>
              <a:defRPr/>
            </a:pPr>
            <a:r>
              <a:rPr lang="en-GB" dirty="0"/>
              <a:t>Ann </a:t>
            </a:r>
            <a:r>
              <a:rPr lang="en-GB" dirty="0" err="1"/>
              <a:t>Timony</a:t>
            </a:r>
            <a:r>
              <a:rPr lang="en-GB" dirty="0"/>
              <a:t> Meehan </a:t>
            </a:r>
            <a:r>
              <a:rPr lang="en-GB" dirty="0" smtClean="0"/>
              <a:t>2014</a:t>
            </a:r>
            <a:endParaRPr lang="en-GB" dirty="0"/>
          </a:p>
        </p:txBody>
      </p:sp>
      <p:sp>
        <p:nvSpPr>
          <p:cNvPr id="6" name="TextBox 5"/>
          <p:cNvSpPr txBox="1"/>
          <p:nvPr/>
        </p:nvSpPr>
        <p:spPr>
          <a:xfrm>
            <a:off x="250825" y="1557338"/>
            <a:ext cx="2928938" cy="4721225"/>
          </a:xfrm>
          <a:prstGeom prst="rect">
            <a:avLst/>
          </a:prstGeom>
          <a:noFill/>
        </p:spPr>
        <p:txBody>
          <a:bodyPr>
            <a:spAutoFit/>
          </a:bodyPr>
          <a:lstStyle/>
          <a:p>
            <a:pPr fontAlgn="auto">
              <a:lnSpc>
                <a:spcPct val="80000"/>
              </a:lnSpc>
              <a:spcBef>
                <a:spcPts val="0"/>
              </a:spcBef>
              <a:spcAft>
                <a:spcPts val="0"/>
              </a:spcAft>
              <a:defRPr/>
            </a:pPr>
            <a:r>
              <a:rPr lang="en-IE" sz="2400" dirty="0">
                <a:latin typeface="+mj-lt"/>
                <a:cs typeface="+mn-cs"/>
              </a:rPr>
              <a:t>Mobilising Community Action on Alcohol is </a:t>
            </a:r>
            <a:r>
              <a:rPr lang="en-IE" sz="2400" dirty="0">
                <a:solidFill>
                  <a:srgbClr val="C00000"/>
                </a:solidFill>
                <a:effectLst>
                  <a:outerShdw blurRad="38100" dist="38100" dir="2700000" algn="tl">
                    <a:srgbClr val="000000">
                      <a:alpha val="43137"/>
                    </a:srgbClr>
                  </a:outerShdw>
                </a:effectLst>
                <a:latin typeface="+mj-lt"/>
                <a:cs typeface="+mn-cs"/>
              </a:rPr>
              <a:t>a comprehensive response</a:t>
            </a:r>
            <a:r>
              <a:rPr lang="en-IE" sz="2400" dirty="0">
                <a:solidFill>
                  <a:srgbClr val="C00000"/>
                </a:solidFill>
                <a:latin typeface="+mj-lt"/>
                <a:cs typeface="+mn-cs"/>
              </a:rPr>
              <a:t> </a:t>
            </a:r>
            <a:r>
              <a:rPr lang="en-IE" sz="2400" dirty="0">
                <a:latin typeface="+mj-lt"/>
                <a:cs typeface="+mn-cs"/>
              </a:rPr>
              <a:t>to an issue, involving </a:t>
            </a:r>
          </a:p>
          <a:p>
            <a:pPr fontAlgn="auto">
              <a:lnSpc>
                <a:spcPct val="80000"/>
              </a:lnSpc>
              <a:spcBef>
                <a:spcPts val="0"/>
              </a:spcBef>
              <a:spcAft>
                <a:spcPts val="0"/>
              </a:spcAft>
              <a:defRPr/>
            </a:pPr>
            <a:r>
              <a:rPr lang="en-IE" sz="2400" dirty="0">
                <a:latin typeface="+mj-lt"/>
                <a:cs typeface="+mn-cs"/>
              </a:rPr>
              <a:t>a wide range </a:t>
            </a:r>
          </a:p>
          <a:p>
            <a:pPr fontAlgn="auto">
              <a:lnSpc>
                <a:spcPct val="80000"/>
              </a:lnSpc>
              <a:spcBef>
                <a:spcPts val="0"/>
              </a:spcBef>
              <a:spcAft>
                <a:spcPts val="0"/>
              </a:spcAft>
              <a:defRPr/>
            </a:pPr>
            <a:r>
              <a:rPr lang="en-IE" sz="2400" dirty="0">
                <a:latin typeface="+mj-lt"/>
                <a:cs typeface="+mn-cs"/>
              </a:rPr>
              <a:t>of individuals, </a:t>
            </a:r>
          </a:p>
          <a:p>
            <a:pPr fontAlgn="auto">
              <a:lnSpc>
                <a:spcPct val="80000"/>
              </a:lnSpc>
              <a:spcBef>
                <a:spcPts val="0"/>
              </a:spcBef>
              <a:spcAft>
                <a:spcPts val="0"/>
              </a:spcAft>
              <a:defRPr/>
            </a:pPr>
            <a:r>
              <a:rPr lang="en-IE" sz="2400" dirty="0">
                <a:latin typeface="+mj-lt"/>
                <a:cs typeface="+mn-cs"/>
              </a:rPr>
              <a:t>agencies and organisations </a:t>
            </a:r>
          </a:p>
          <a:p>
            <a:pPr fontAlgn="auto">
              <a:lnSpc>
                <a:spcPct val="80000"/>
              </a:lnSpc>
              <a:spcBef>
                <a:spcPts val="0"/>
              </a:spcBef>
              <a:spcAft>
                <a:spcPts val="0"/>
              </a:spcAft>
              <a:defRPr/>
            </a:pPr>
            <a:r>
              <a:rPr lang="en-IE" sz="2400" dirty="0">
                <a:latin typeface="+mj-lt"/>
                <a:cs typeface="+mn-cs"/>
              </a:rPr>
              <a:t>that come together </a:t>
            </a:r>
          </a:p>
          <a:p>
            <a:pPr fontAlgn="auto">
              <a:lnSpc>
                <a:spcPct val="80000"/>
              </a:lnSpc>
              <a:spcBef>
                <a:spcPts val="0"/>
              </a:spcBef>
              <a:spcAft>
                <a:spcPts val="0"/>
              </a:spcAft>
              <a:defRPr/>
            </a:pPr>
            <a:r>
              <a:rPr lang="en-IE" sz="2400" dirty="0">
                <a:latin typeface="+mj-lt"/>
                <a:cs typeface="+mn-cs"/>
              </a:rPr>
              <a:t>when an issue is </a:t>
            </a:r>
          </a:p>
          <a:p>
            <a:pPr fontAlgn="auto">
              <a:lnSpc>
                <a:spcPct val="80000"/>
              </a:lnSpc>
              <a:spcBef>
                <a:spcPts val="0"/>
              </a:spcBef>
              <a:spcAft>
                <a:spcPts val="0"/>
              </a:spcAft>
              <a:defRPr/>
            </a:pPr>
            <a:r>
              <a:rPr lang="en-IE" sz="4000" dirty="0">
                <a:solidFill>
                  <a:srgbClr val="C00000"/>
                </a:solidFill>
                <a:effectLst>
                  <a:outerShdw blurRad="38100" dist="38100" dir="2700000" algn="tl">
                    <a:srgbClr val="000000">
                      <a:alpha val="43137"/>
                    </a:srgbClr>
                  </a:outerShdw>
                </a:effectLst>
                <a:latin typeface="+mj-lt"/>
                <a:cs typeface="+mn-cs"/>
              </a:rPr>
              <a:t>too big </a:t>
            </a:r>
          </a:p>
          <a:p>
            <a:pPr fontAlgn="auto">
              <a:lnSpc>
                <a:spcPct val="80000"/>
              </a:lnSpc>
              <a:spcBef>
                <a:spcPts val="0"/>
              </a:spcBef>
              <a:spcAft>
                <a:spcPts val="0"/>
              </a:spcAft>
              <a:defRPr/>
            </a:pPr>
            <a:r>
              <a:rPr lang="en-IE" sz="2400" dirty="0">
                <a:latin typeface="+mj-lt"/>
                <a:cs typeface="+mn-cs"/>
              </a:rPr>
              <a:t>for one sector to tackle alone.</a:t>
            </a:r>
          </a:p>
        </p:txBody>
      </p:sp>
      <p:sp>
        <p:nvSpPr>
          <p:cNvPr id="4101" name="TextBox 6"/>
          <p:cNvSpPr txBox="1">
            <a:spLocks noChangeArrowheads="1"/>
          </p:cNvSpPr>
          <p:nvPr/>
        </p:nvSpPr>
        <p:spPr bwMode="auto">
          <a:xfrm>
            <a:off x="6929438" y="549275"/>
            <a:ext cx="221456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olidFill>
                  <a:schemeClr val="accent1"/>
                </a:solidFill>
                <a:latin typeface="Calibri" pitchFamily="34" charset="0"/>
              </a:rPr>
              <a:t>Parents</a:t>
            </a:r>
          </a:p>
          <a:p>
            <a:pPr eaLnBrk="1" hangingPunct="1"/>
            <a:r>
              <a:rPr lang="en-GB" altLang="en-US">
                <a:solidFill>
                  <a:schemeClr val="accent1"/>
                </a:solidFill>
                <a:latin typeface="Calibri" pitchFamily="34" charset="0"/>
              </a:rPr>
              <a:t>Youth</a:t>
            </a:r>
          </a:p>
          <a:p>
            <a:pPr eaLnBrk="1" hangingPunct="1"/>
            <a:endParaRPr lang="en-GB" altLang="en-US">
              <a:solidFill>
                <a:schemeClr val="accent1"/>
              </a:solidFill>
              <a:latin typeface="Calibri" pitchFamily="34" charset="0"/>
            </a:endParaRPr>
          </a:p>
          <a:p>
            <a:pPr eaLnBrk="1" hangingPunct="1"/>
            <a:r>
              <a:rPr lang="en-GB" altLang="en-US">
                <a:solidFill>
                  <a:schemeClr val="accent1"/>
                </a:solidFill>
                <a:latin typeface="Calibri" pitchFamily="34" charset="0"/>
              </a:rPr>
              <a:t>Education Sector</a:t>
            </a:r>
          </a:p>
          <a:p>
            <a:pPr eaLnBrk="1" hangingPunct="1"/>
            <a:endParaRPr lang="en-GB" altLang="en-US">
              <a:solidFill>
                <a:schemeClr val="accent1"/>
              </a:solidFill>
              <a:latin typeface="Calibri" pitchFamily="34" charset="0"/>
            </a:endParaRPr>
          </a:p>
          <a:p>
            <a:pPr eaLnBrk="1" hangingPunct="1"/>
            <a:r>
              <a:rPr lang="en-GB" altLang="en-US">
                <a:solidFill>
                  <a:schemeClr val="accent1"/>
                </a:solidFill>
                <a:latin typeface="Calibri" pitchFamily="34" charset="0"/>
              </a:rPr>
              <a:t>Voluntary / Community sector</a:t>
            </a:r>
          </a:p>
          <a:p>
            <a:pPr eaLnBrk="1" hangingPunct="1"/>
            <a:endParaRPr lang="en-GB" altLang="en-US">
              <a:solidFill>
                <a:schemeClr val="accent1"/>
              </a:solidFill>
              <a:latin typeface="Calibri" pitchFamily="34" charset="0"/>
            </a:endParaRPr>
          </a:p>
          <a:p>
            <a:pPr eaLnBrk="1" hangingPunct="1"/>
            <a:r>
              <a:rPr lang="en-GB" altLang="en-US">
                <a:solidFill>
                  <a:schemeClr val="accent1"/>
                </a:solidFill>
                <a:latin typeface="Calibri" pitchFamily="34" charset="0"/>
              </a:rPr>
              <a:t>Businesses</a:t>
            </a:r>
          </a:p>
          <a:p>
            <a:pPr eaLnBrk="1" hangingPunct="1"/>
            <a:endParaRPr lang="en-GB" altLang="en-US">
              <a:solidFill>
                <a:schemeClr val="accent1"/>
              </a:solidFill>
              <a:latin typeface="Calibri" pitchFamily="34" charset="0"/>
            </a:endParaRPr>
          </a:p>
          <a:p>
            <a:pPr eaLnBrk="1" hangingPunct="1"/>
            <a:r>
              <a:rPr lang="en-GB" altLang="en-US">
                <a:solidFill>
                  <a:schemeClr val="accent1"/>
                </a:solidFill>
                <a:latin typeface="Calibri" pitchFamily="34" charset="0"/>
              </a:rPr>
              <a:t>Law enforcement</a:t>
            </a:r>
          </a:p>
          <a:p>
            <a:pPr eaLnBrk="1" hangingPunct="1"/>
            <a:r>
              <a:rPr lang="en-GB" altLang="en-US">
                <a:solidFill>
                  <a:schemeClr val="accent1"/>
                </a:solidFill>
                <a:latin typeface="Calibri" pitchFamily="34" charset="0"/>
              </a:rPr>
              <a:t>Government</a:t>
            </a:r>
          </a:p>
          <a:p>
            <a:pPr eaLnBrk="1" hangingPunct="1"/>
            <a:endParaRPr lang="en-GB" altLang="en-US">
              <a:solidFill>
                <a:schemeClr val="accent1"/>
              </a:solidFill>
              <a:latin typeface="Calibri" pitchFamily="34" charset="0"/>
            </a:endParaRPr>
          </a:p>
          <a:p>
            <a:pPr eaLnBrk="1" hangingPunct="1"/>
            <a:r>
              <a:rPr lang="en-GB" altLang="en-US">
                <a:solidFill>
                  <a:schemeClr val="accent1"/>
                </a:solidFill>
                <a:latin typeface="Calibri" pitchFamily="34" charset="0"/>
              </a:rPr>
              <a:t>Drugs &amp; Alcohol  Taskforces</a:t>
            </a:r>
          </a:p>
          <a:p>
            <a:pPr eaLnBrk="1" hangingPunct="1"/>
            <a:endParaRPr lang="en-GB" altLang="en-US">
              <a:solidFill>
                <a:schemeClr val="accent1"/>
              </a:solidFill>
              <a:latin typeface="Calibri" pitchFamily="34" charset="0"/>
            </a:endParaRPr>
          </a:p>
          <a:p>
            <a:pPr eaLnBrk="1" hangingPunct="1"/>
            <a:r>
              <a:rPr lang="en-GB" altLang="en-US">
                <a:solidFill>
                  <a:schemeClr val="accent1"/>
                </a:solidFill>
                <a:latin typeface="Calibri" pitchFamily="34" charset="0"/>
              </a:rPr>
              <a:t>Vintners</a:t>
            </a:r>
          </a:p>
          <a:p>
            <a:pPr eaLnBrk="1" hangingPunct="1"/>
            <a:r>
              <a:rPr lang="en-GB" altLang="en-US">
                <a:solidFill>
                  <a:schemeClr val="accent1"/>
                </a:solidFill>
                <a:latin typeface="Calibri" pitchFamily="34" charset="0"/>
              </a:rPr>
              <a:t>Politicians</a:t>
            </a:r>
          </a:p>
          <a:p>
            <a:pPr eaLnBrk="1" hangingPunct="1"/>
            <a:endParaRPr lang="en-GB" altLang="en-US">
              <a:solidFill>
                <a:schemeClr val="accent1"/>
              </a:solidFill>
              <a:latin typeface="Calibri" pitchFamily="34" charset="0"/>
            </a:endParaRPr>
          </a:p>
          <a:p>
            <a:pPr eaLnBrk="1" hangingPunct="1"/>
            <a:r>
              <a:rPr lang="en-GB" altLang="en-US">
                <a:solidFill>
                  <a:schemeClr val="accent1"/>
                </a:solidFill>
                <a:latin typeface="Calibri" pitchFamily="34" charset="0"/>
              </a:rPr>
              <a:t>Media</a:t>
            </a:r>
          </a:p>
          <a:p>
            <a:pPr eaLnBrk="1" hangingPunct="1"/>
            <a:r>
              <a:rPr lang="en-GB" altLang="en-US">
                <a:solidFill>
                  <a:schemeClr val="accent1"/>
                </a:solidFill>
                <a:latin typeface="Calibri" pitchFamily="34" charset="0"/>
              </a:rPr>
              <a:t>Health Service</a:t>
            </a:r>
          </a:p>
          <a:p>
            <a:pPr eaLnBrk="1" hangingPunct="1"/>
            <a:endParaRPr lang="en-GB" altLang="en-US">
              <a:latin typeface="Calibri" pitchFamily="34" charset="0"/>
            </a:endParaRPr>
          </a:p>
        </p:txBody>
      </p:sp>
      <p:cxnSp>
        <p:nvCxnSpPr>
          <p:cNvPr id="14" name="Straight Arrow Connector 13"/>
          <p:cNvCxnSpPr/>
          <p:nvPr/>
        </p:nvCxnSpPr>
        <p:spPr>
          <a:xfrm flipH="1">
            <a:off x="5724525" y="1341438"/>
            <a:ext cx="1008063" cy="8556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715000" y="5286375"/>
            <a:ext cx="928688" cy="642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5929313" y="4857750"/>
            <a:ext cx="714375" cy="500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940425" y="1989138"/>
            <a:ext cx="792163" cy="5699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6000750" y="2428875"/>
            <a:ext cx="642938"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6000750" y="4500563"/>
            <a:ext cx="642938" cy="357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6072188" y="3214688"/>
            <a:ext cx="642937"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6072188" y="3714750"/>
            <a:ext cx="5715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6072188" y="4071938"/>
            <a:ext cx="571500" cy="2143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11" name="Picture 19" descr="C:\Users\NWAF 3\Pictures\Mobilisation Project\your_community_is_your_brand_360p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500313"/>
            <a:ext cx="24733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858125" y="6581775"/>
            <a:ext cx="1285875" cy="276225"/>
          </a:xfrm>
          <a:prstGeom prst="rect">
            <a:avLst/>
          </a:prstGeom>
          <a:noFill/>
        </p:spPr>
        <p:txBody>
          <a:bodyPr>
            <a:spAutoFit/>
          </a:bodyPr>
          <a:lstStyle/>
          <a:p>
            <a:pPr fontAlgn="auto">
              <a:spcBef>
                <a:spcPts val="0"/>
              </a:spcBef>
              <a:spcAft>
                <a:spcPts val="0"/>
              </a:spcAft>
              <a:defRPr/>
            </a:pPr>
            <a:r>
              <a:rPr lang="en-GB" sz="1200" dirty="0">
                <a:solidFill>
                  <a:schemeClr val="bg2">
                    <a:lumMod val="40000"/>
                    <a:lumOff val="60000"/>
                  </a:schemeClr>
                </a:solidFill>
                <a:latin typeface="+mn-lt"/>
                <a:cs typeface="+mn-cs"/>
              </a:rPr>
              <a:t>Google Images </a:t>
            </a:r>
          </a:p>
        </p:txBody>
      </p:sp>
      <p:pic>
        <p:nvPicPr>
          <p:cNvPr id="4113" name="Picture 3" descr="AlcoholForum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6513" y="6159500"/>
            <a:ext cx="14874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333375"/>
            <a:ext cx="5410200" cy="1425575"/>
          </a:xfrm>
        </p:spPr>
        <p:txBody>
          <a:bodyPr/>
          <a:lstStyle/>
          <a:p>
            <a:pPr algn="l" eaLnBrk="1" hangingPunct="1"/>
            <a:r>
              <a:rPr lang="en-GB" altLang="en-US" sz="3200" b="1" smtClean="0">
                <a:solidFill>
                  <a:srgbClr val="33576E"/>
                </a:solidFill>
              </a:rPr>
              <a:t>Community Action on Alcohol Pilot Sites </a:t>
            </a:r>
            <a:r>
              <a:rPr lang="en-GB" altLang="en-US" sz="2200" b="1" smtClean="0">
                <a:solidFill>
                  <a:srgbClr val="33576E"/>
                </a:solidFill>
              </a:rPr>
              <a:t>Footprint Donegal - 2012</a:t>
            </a:r>
          </a:p>
        </p:txBody>
      </p:sp>
      <p:sp>
        <p:nvSpPr>
          <p:cNvPr id="2" name="Footer Placeholder 1"/>
          <p:cNvSpPr>
            <a:spLocks noGrp="1"/>
          </p:cNvSpPr>
          <p:nvPr>
            <p:ph type="ftr" sz="quarter" idx="11"/>
          </p:nvPr>
        </p:nvSpPr>
        <p:spPr/>
        <p:txBody>
          <a:bodyPr/>
          <a:lstStyle/>
          <a:p>
            <a:pPr>
              <a:defRPr/>
            </a:pPr>
            <a:r>
              <a:rPr lang="en-GB" dirty="0"/>
              <a:t>Ann </a:t>
            </a:r>
            <a:r>
              <a:rPr lang="en-GB" dirty="0" err="1"/>
              <a:t>Timony</a:t>
            </a:r>
            <a:r>
              <a:rPr lang="en-GB" dirty="0"/>
              <a:t> Meehan </a:t>
            </a:r>
            <a:r>
              <a:rPr lang="en-GB" dirty="0" smtClean="0"/>
              <a:t>2014</a:t>
            </a:r>
            <a:endParaRPr lang="en-GB" dirty="0"/>
          </a:p>
        </p:txBody>
      </p:sp>
      <p:sp>
        <p:nvSpPr>
          <p:cNvPr id="5" name="TextBox 17"/>
          <p:cNvSpPr txBox="1">
            <a:spLocks noChangeArrowheads="1"/>
          </p:cNvSpPr>
          <p:nvPr/>
        </p:nvSpPr>
        <p:spPr bwMode="auto">
          <a:xfrm>
            <a:off x="5940425" y="333375"/>
            <a:ext cx="3203575" cy="62484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GB" b="1" i="1" dirty="0" smtClean="0">
                <a:latin typeface="Calibri" pitchFamily="34" charset="0"/>
              </a:rPr>
              <a:t>Current Sites South:</a:t>
            </a:r>
          </a:p>
          <a:p>
            <a:pPr eaLnBrk="1" fontAlgn="auto" hangingPunct="1">
              <a:spcBef>
                <a:spcPts val="0"/>
              </a:spcBef>
              <a:spcAft>
                <a:spcPts val="0"/>
              </a:spcAft>
              <a:defRPr/>
            </a:pPr>
            <a:r>
              <a:rPr lang="en-GB" b="1" dirty="0" smtClean="0">
                <a:latin typeface="Calibri" pitchFamily="34" charset="0"/>
              </a:rPr>
              <a:t>Moville  </a:t>
            </a:r>
            <a:r>
              <a:rPr lang="en-GB" sz="1400" dirty="0" smtClean="0">
                <a:latin typeface="Calibri" pitchFamily="34" charset="0"/>
              </a:rPr>
              <a:t>(Original Pilot)</a:t>
            </a:r>
          </a:p>
          <a:p>
            <a:pPr eaLnBrk="1" fontAlgn="auto" hangingPunct="1">
              <a:spcBef>
                <a:spcPts val="0"/>
              </a:spcBef>
              <a:spcAft>
                <a:spcPts val="0"/>
              </a:spcAft>
              <a:defRPr/>
            </a:pPr>
            <a:endParaRPr lang="en-GB" sz="1400" dirty="0" smtClean="0">
              <a:latin typeface="Calibri" pitchFamily="34" charset="0"/>
            </a:endParaRPr>
          </a:p>
          <a:p>
            <a:pPr eaLnBrk="1" fontAlgn="auto" hangingPunct="1">
              <a:spcBef>
                <a:spcPts val="0"/>
              </a:spcBef>
              <a:spcAft>
                <a:spcPts val="0"/>
              </a:spcAft>
              <a:defRPr/>
            </a:pPr>
            <a:r>
              <a:rPr lang="en-GB" b="1" dirty="0" err="1" smtClean="0">
                <a:latin typeface="Calibri" pitchFamily="34" charset="0"/>
              </a:rPr>
              <a:t>Castlefin</a:t>
            </a:r>
            <a:r>
              <a:rPr lang="en-GB" b="1" dirty="0" smtClean="0">
                <a:latin typeface="Calibri" pitchFamily="34" charset="0"/>
              </a:rPr>
              <a:t>  </a:t>
            </a:r>
            <a:r>
              <a:rPr lang="en-GB" sz="1400" dirty="0" smtClean="0">
                <a:latin typeface="Calibri" pitchFamily="34" charset="0"/>
              </a:rPr>
              <a:t>(2010)</a:t>
            </a:r>
          </a:p>
          <a:p>
            <a:pPr eaLnBrk="1" fontAlgn="auto" hangingPunct="1">
              <a:spcBef>
                <a:spcPts val="0"/>
              </a:spcBef>
              <a:spcAft>
                <a:spcPts val="0"/>
              </a:spcAft>
              <a:defRPr/>
            </a:pPr>
            <a:r>
              <a:rPr lang="en-GB" b="1" dirty="0" err="1" smtClean="0">
                <a:latin typeface="Calibri" pitchFamily="34" charset="0"/>
              </a:rPr>
              <a:t>Raphoe</a:t>
            </a:r>
            <a:r>
              <a:rPr lang="en-GB" b="1" dirty="0" smtClean="0">
                <a:latin typeface="Calibri" pitchFamily="34" charset="0"/>
              </a:rPr>
              <a:t> </a:t>
            </a:r>
            <a:r>
              <a:rPr lang="en-GB" sz="1400" dirty="0" smtClean="0">
                <a:latin typeface="Calibri" pitchFamily="34" charset="0"/>
              </a:rPr>
              <a:t>(2010)</a:t>
            </a:r>
          </a:p>
          <a:p>
            <a:pPr eaLnBrk="1" fontAlgn="auto" hangingPunct="1">
              <a:spcBef>
                <a:spcPts val="0"/>
              </a:spcBef>
              <a:spcAft>
                <a:spcPts val="0"/>
              </a:spcAft>
              <a:defRPr/>
            </a:pPr>
            <a:r>
              <a:rPr lang="en-GB" b="1" dirty="0" smtClean="0">
                <a:latin typeface="Calibri" pitchFamily="34" charset="0"/>
              </a:rPr>
              <a:t>Donegal Town </a:t>
            </a:r>
            <a:r>
              <a:rPr lang="en-GB" sz="1400" dirty="0" smtClean="0">
                <a:latin typeface="Calibri" pitchFamily="34" charset="0"/>
              </a:rPr>
              <a:t>(2010)</a:t>
            </a:r>
          </a:p>
          <a:p>
            <a:pPr eaLnBrk="1" fontAlgn="auto" hangingPunct="1">
              <a:spcBef>
                <a:spcPts val="0"/>
              </a:spcBef>
              <a:spcAft>
                <a:spcPts val="0"/>
              </a:spcAft>
              <a:defRPr/>
            </a:pPr>
            <a:r>
              <a:rPr lang="en-GB" b="1" dirty="0" err="1" smtClean="0">
                <a:latin typeface="Calibri" pitchFamily="34" charset="0"/>
              </a:rPr>
              <a:t>Dunfanaghy</a:t>
            </a:r>
            <a:r>
              <a:rPr lang="en-GB" b="1" dirty="0" smtClean="0">
                <a:latin typeface="Calibri" pitchFamily="34" charset="0"/>
              </a:rPr>
              <a:t> </a:t>
            </a:r>
            <a:r>
              <a:rPr lang="en-GB" sz="1400" dirty="0" smtClean="0">
                <a:latin typeface="Calibri" pitchFamily="34" charset="0"/>
              </a:rPr>
              <a:t>(2010)</a:t>
            </a:r>
          </a:p>
          <a:p>
            <a:pPr eaLnBrk="1" fontAlgn="auto" hangingPunct="1">
              <a:spcBef>
                <a:spcPts val="0"/>
              </a:spcBef>
              <a:spcAft>
                <a:spcPts val="0"/>
              </a:spcAft>
              <a:defRPr/>
            </a:pPr>
            <a:endParaRPr lang="en-GB" sz="1400" dirty="0" smtClean="0">
              <a:latin typeface="Calibri" pitchFamily="34" charset="0"/>
            </a:endParaRPr>
          </a:p>
          <a:p>
            <a:pPr eaLnBrk="1" fontAlgn="auto" hangingPunct="1">
              <a:spcBef>
                <a:spcPts val="0"/>
              </a:spcBef>
              <a:spcAft>
                <a:spcPts val="0"/>
              </a:spcAft>
              <a:defRPr/>
            </a:pPr>
            <a:r>
              <a:rPr lang="en-GB" b="1" dirty="0" err="1" smtClean="0">
                <a:latin typeface="Calibri" pitchFamily="34" charset="0"/>
              </a:rPr>
              <a:t>Mevagh</a:t>
            </a:r>
            <a:r>
              <a:rPr lang="en-GB" b="1" dirty="0" smtClean="0">
                <a:latin typeface="Calibri" pitchFamily="34" charset="0"/>
              </a:rPr>
              <a:t> </a:t>
            </a:r>
            <a:r>
              <a:rPr lang="en-GB" sz="1400" dirty="0" smtClean="0">
                <a:latin typeface="Calibri" pitchFamily="34" charset="0"/>
              </a:rPr>
              <a:t>(2011)</a:t>
            </a:r>
          </a:p>
          <a:p>
            <a:pPr eaLnBrk="1" fontAlgn="auto" hangingPunct="1">
              <a:spcBef>
                <a:spcPts val="0"/>
              </a:spcBef>
              <a:spcAft>
                <a:spcPts val="0"/>
              </a:spcAft>
              <a:defRPr/>
            </a:pPr>
            <a:r>
              <a:rPr lang="en-GB" b="1" dirty="0" err="1" smtClean="0">
                <a:latin typeface="Calibri" pitchFamily="34" charset="0"/>
              </a:rPr>
              <a:t>Gweedore</a:t>
            </a:r>
            <a:r>
              <a:rPr lang="en-GB" b="1" dirty="0" smtClean="0">
                <a:latin typeface="Calibri" pitchFamily="34" charset="0"/>
              </a:rPr>
              <a:t> </a:t>
            </a:r>
            <a:r>
              <a:rPr lang="en-GB" sz="1400" dirty="0" smtClean="0">
                <a:latin typeface="Calibri" pitchFamily="34" charset="0"/>
              </a:rPr>
              <a:t>(2011)</a:t>
            </a:r>
          </a:p>
          <a:p>
            <a:pPr eaLnBrk="1" fontAlgn="auto" hangingPunct="1">
              <a:spcBef>
                <a:spcPts val="0"/>
              </a:spcBef>
              <a:spcAft>
                <a:spcPts val="0"/>
              </a:spcAft>
              <a:defRPr/>
            </a:pPr>
            <a:r>
              <a:rPr lang="en-GB" b="1" dirty="0" err="1" smtClean="0">
                <a:latin typeface="Calibri" pitchFamily="34" charset="0"/>
              </a:rPr>
              <a:t>Buncrana</a:t>
            </a:r>
            <a:r>
              <a:rPr lang="en-GB" b="1" dirty="0" smtClean="0">
                <a:latin typeface="Calibri" pitchFamily="34" charset="0"/>
              </a:rPr>
              <a:t> </a:t>
            </a:r>
            <a:r>
              <a:rPr lang="en-GB" sz="1400" dirty="0" smtClean="0">
                <a:latin typeface="Calibri" pitchFamily="34" charset="0"/>
              </a:rPr>
              <a:t>(2012)</a:t>
            </a:r>
          </a:p>
          <a:p>
            <a:pPr eaLnBrk="1" fontAlgn="auto" hangingPunct="1">
              <a:spcBef>
                <a:spcPts val="0"/>
              </a:spcBef>
              <a:spcAft>
                <a:spcPts val="0"/>
              </a:spcAft>
              <a:defRPr/>
            </a:pPr>
            <a:r>
              <a:rPr lang="en-GB" sz="1400" b="1" dirty="0" smtClean="0">
                <a:latin typeface="Calibri" pitchFamily="34" charset="0"/>
              </a:rPr>
              <a:t> </a:t>
            </a:r>
            <a:r>
              <a:rPr lang="en-GB" b="1" dirty="0" smtClean="0">
                <a:latin typeface="Calibri" pitchFamily="34" charset="0"/>
              </a:rPr>
              <a:t>SW Donegal</a:t>
            </a:r>
            <a:r>
              <a:rPr lang="en-GB" dirty="0" smtClean="0">
                <a:latin typeface="Calibri" pitchFamily="34" charset="0"/>
              </a:rPr>
              <a:t> </a:t>
            </a:r>
            <a:r>
              <a:rPr lang="en-GB" sz="1400" dirty="0" smtClean="0">
                <a:latin typeface="Calibri" pitchFamily="34" charset="0"/>
              </a:rPr>
              <a:t>(2011)</a:t>
            </a:r>
          </a:p>
          <a:p>
            <a:pPr eaLnBrk="1" fontAlgn="auto" hangingPunct="1">
              <a:spcBef>
                <a:spcPts val="0"/>
              </a:spcBef>
              <a:spcAft>
                <a:spcPts val="0"/>
              </a:spcAft>
              <a:defRPr/>
            </a:pPr>
            <a:endParaRPr lang="en-GB" b="1" dirty="0" smtClean="0">
              <a:latin typeface="Calibri" pitchFamily="34" charset="0"/>
            </a:endParaRPr>
          </a:p>
          <a:p>
            <a:pPr eaLnBrk="1" fontAlgn="auto" hangingPunct="1">
              <a:spcBef>
                <a:spcPts val="0"/>
              </a:spcBef>
              <a:spcAft>
                <a:spcPts val="0"/>
              </a:spcAft>
              <a:defRPr/>
            </a:pPr>
            <a:r>
              <a:rPr lang="en-GB" b="1" dirty="0" err="1" smtClean="0">
                <a:latin typeface="Calibri" pitchFamily="34" charset="0"/>
              </a:rPr>
              <a:t>Mohill</a:t>
            </a:r>
            <a:r>
              <a:rPr lang="en-GB" b="1" dirty="0" smtClean="0">
                <a:latin typeface="Calibri" pitchFamily="34" charset="0"/>
              </a:rPr>
              <a:t> Co. Leitrim  </a:t>
            </a:r>
            <a:r>
              <a:rPr lang="en-GB" sz="1200" dirty="0" smtClean="0">
                <a:latin typeface="Calibri" pitchFamily="34" charset="0"/>
              </a:rPr>
              <a:t>(2012)</a:t>
            </a:r>
          </a:p>
          <a:p>
            <a:pPr eaLnBrk="1" fontAlgn="auto" hangingPunct="1">
              <a:spcBef>
                <a:spcPts val="0"/>
              </a:spcBef>
              <a:spcAft>
                <a:spcPts val="0"/>
              </a:spcAft>
              <a:defRPr/>
            </a:pPr>
            <a:endParaRPr lang="en-GB" sz="1200" dirty="0" smtClean="0">
              <a:latin typeface="Calibri" pitchFamily="34" charset="0"/>
            </a:endParaRPr>
          </a:p>
          <a:p>
            <a:pPr marL="285750" indent="-285750" eaLnBrk="1" fontAlgn="auto" hangingPunct="1">
              <a:spcBef>
                <a:spcPts val="0"/>
              </a:spcBef>
              <a:spcAft>
                <a:spcPts val="0"/>
              </a:spcAft>
              <a:defRPr/>
            </a:pPr>
            <a:r>
              <a:rPr lang="en-GB" b="1" dirty="0" smtClean="0">
                <a:latin typeface="Calibri" pitchFamily="34" charset="0"/>
              </a:rPr>
              <a:t>Donegal Travellers Project </a:t>
            </a:r>
            <a:r>
              <a:rPr lang="en-GB" sz="1400" dirty="0" smtClean="0">
                <a:latin typeface="Calibri" pitchFamily="34" charset="0"/>
              </a:rPr>
              <a:t>(2011)</a:t>
            </a:r>
          </a:p>
          <a:p>
            <a:pPr eaLnBrk="1" fontAlgn="auto" hangingPunct="1">
              <a:spcBef>
                <a:spcPts val="0"/>
              </a:spcBef>
              <a:spcAft>
                <a:spcPts val="0"/>
              </a:spcAft>
              <a:defRPr/>
            </a:pPr>
            <a:endParaRPr lang="en-GB" sz="1400" dirty="0" smtClean="0">
              <a:latin typeface="Calibri" pitchFamily="34" charset="0"/>
            </a:endParaRPr>
          </a:p>
          <a:p>
            <a:pPr eaLnBrk="1" fontAlgn="auto" hangingPunct="1">
              <a:spcBef>
                <a:spcPts val="0"/>
              </a:spcBef>
              <a:spcAft>
                <a:spcPts val="0"/>
              </a:spcAft>
              <a:defRPr/>
            </a:pPr>
            <a:r>
              <a:rPr lang="en-GB" sz="1600" b="1" i="1" dirty="0" smtClean="0">
                <a:latin typeface="Calibri" pitchFamily="34" charset="0"/>
              </a:rPr>
              <a:t>Sites North:</a:t>
            </a:r>
          </a:p>
          <a:p>
            <a:pPr eaLnBrk="1" fontAlgn="auto" hangingPunct="1">
              <a:spcBef>
                <a:spcPts val="0"/>
              </a:spcBef>
              <a:spcAft>
                <a:spcPts val="0"/>
              </a:spcAft>
              <a:defRPr/>
            </a:pPr>
            <a:r>
              <a:rPr lang="en-GB" sz="1600" b="1" dirty="0" err="1" smtClean="0">
                <a:latin typeface="Calibri" pitchFamily="34" charset="0"/>
              </a:rPr>
              <a:t>Strabane</a:t>
            </a:r>
            <a:r>
              <a:rPr lang="en-GB" sz="1600" b="1" dirty="0" smtClean="0">
                <a:latin typeface="Calibri" pitchFamily="34" charset="0"/>
              </a:rPr>
              <a:t> </a:t>
            </a:r>
          </a:p>
          <a:p>
            <a:pPr eaLnBrk="1" fontAlgn="auto" hangingPunct="1">
              <a:spcBef>
                <a:spcPts val="0"/>
              </a:spcBef>
              <a:spcAft>
                <a:spcPts val="0"/>
              </a:spcAft>
              <a:defRPr/>
            </a:pPr>
            <a:r>
              <a:rPr lang="en-GB" sz="1600" b="1" dirty="0" err="1" smtClean="0">
                <a:latin typeface="Calibri" pitchFamily="34" charset="0"/>
              </a:rPr>
              <a:t>Limavady</a:t>
            </a:r>
            <a:endParaRPr lang="en-GB" sz="1600" b="1" dirty="0" smtClean="0">
              <a:latin typeface="Calibri" pitchFamily="34" charset="0"/>
            </a:endParaRPr>
          </a:p>
          <a:p>
            <a:pPr eaLnBrk="1" fontAlgn="auto" hangingPunct="1">
              <a:spcBef>
                <a:spcPts val="0"/>
              </a:spcBef>
              <a:spcAft>
                <a:spcPts val="0"/>
              </a:spcAft>
              <a:defRPr/>
            </a:pPr>
            <a:r>
              <a:rPr lang="en-GB" sz="1600" b="1" dirty="0" err="1" smtClean="0">
                <a:latin typeface="Calibri" pitchFamily="34" charset="0"/>
              </a:rPr>
              <a:t>Omagh</a:t>
            </a:r>
            <a:r>
              <a:rPr lang="en-GB" sz="1600" b="1" dirty="0" smtClean="0">
                <a:latin typeface="Calibri" pitchFamily="34" charset="0"/>
              </a:rPr>
              <a:t> </a:t>
            </a:r>
          </a:p>
          <a:p>
            <a:pPr eaLnBrk="1" fontAlgn="auto" hangingPunct="1">
              <a:spcBef>
                <a:spcPts val="0"/>
              </a:spcBef>
              <a:spcAft>
                <a:spcPts val="0"/>
              </a:spcAft>
              <a:defRPr/>
            </a:pPr>
            <a:r>
              <a:rPr lang="en-GB" sz="1600" b="1" dirty="0" err="1" smtClean="0">
                <a:latin typeface="Calibri" pitchFamily="34" charset="0"/>
              </a:rPr>
              <a:t>Fintona</a:t>
            </a:r>
            <a:r>
              <a:rPr lang="en-GB" sz="1600" b="1" dirty="0" smtClean="0">
                <a:latin typeface="Calibri" pitchFamily="34" charset="0"/>
              </a:rPr>
              <a:t> </a:t>
            </a:r>
          </a:p>
          <a:p>
            <a:pPr eaLnBrk="1" fontAlgn="auto" hangingPunct="1">
              <a:spcBef>
                <a:spcPts val="0"/>
              </a:spcBef>
              <a:spcAft>
                <a:spcPts val="0"/>
              </a:spcAft>
              <a:defRPr/>
            </a:pPr>
            <a:r>
              <a:rPr lang="en-GB" sz="1600" b="1" dirty="0" err="1" smtClean="0">
                <a:latin typeface="Calibri" pitchFamily="34" charset="0"/>
              </a:rPr>
              <a:t>Castlederg</a:t>
            </a:r>
            <a:r>
              <a:rPr lang="en-GB" sz="1600" b="1" dirty="0" smtClean="0">
                <a:latin typeface="Calibri" pitchFamily="34" charset="0"/>
              </a:rPr>
              <a:t> </a:t>
            </a:r>
          </a:p>
          <a:p>
            <a:pPr eaLnBrk="1" fontAlgn="auto" hangingPunct="1">
              <a:spcBef>
                <a:spcPts val="0"/>
              </a:spcBef>
              <a:spcAft>
                <a:spcPts val="0"/>
              </a:spcAft>
              <a:defRPr/>
            </a:pPr>
            <a:r>
              <a:rPr lang="en-GB" sz="1600" b="1" dirty="0" smtClean="0">
                <a:latin typeface="Calibri" pitchFamily="34" charset="0"/>
              </a:rPr>
              <a:t>Fermanagh</a:t>
            </a:r>
          </a:p>
        </p:txBody>
      </p:sp>
      <p:pic>
        <p:nvPicPr>
          <p:cNvPr id="5125" name="Picture 6" descr="C:\Users\NWAF 3\Pictures\donegal_county_road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73238"/>
            <a:ext cx="47307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miley Face 8"/>
          <p:cNvSpPr/>
          <p:nvPr/>
        </p:nvSpPr>
        <p:spPr>
          <a:xfrm>
            <a:off x="1835150" y="2997200"/>
            <a:ext cx="215900" cy="215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Smiley Face 9"/>
          <p:cNvSpPr/>
          <p:nvPr/>
        </p:nvSpPr>
        <p:spPr>
          <a:xfrm>
            <a:off x="2411413" y="2636838"/>
            <a:ext cx="215900" cy="215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Smiley Face 10"/>
          <p:cNvSpPr/>
          <p:nvPr/>
        </p:nvSpPr>
        <p:spPr>
          <a:xfrm>
            <a:off x="2843213" y="2636838"/>
            <a:ext cx="215900" cy="215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Smiley Face 11"/>
          <p:cNvSpPr/>
          <p:nvPr/>
        </p:nvSpPr>
        <p:spPr>
          <a:xfrm>
            <a:off x="2051050" y="4797425"/>
            <a:ext cx="217488" cy="215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Smiley Face 12"/>
          <p:cNvSpPr/>
          <p:nvPr/>
        </p:nvSpPr>
        <p:spPr>
          <a:xfrm>
            <a:off x="3708400" y="2708275"/>
            <a:ext cx="215900" cy="215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Smiley Face 13"/>
          <p:cNvSpPr/>
          <p:nvPr/>
        </p:nvSpPr>
        <p:spPr>
          <a:xfrm>
            <a:off x="4572000" y="2420938"/>
            <a:ext cx="215900" cy="215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Smiley Face 14"/>
          <p:cNvSpPr/>
          <p:nvPr/>
        </p:nvSpPr>
        <p:spPr>
          <a:xfrm>
            <a:off x="3419475" y="4149725"/>
            <a:ext cx="215900" cy="215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Smiley Face 15"/>
          <p:cNvSpPr/>
          <p:nvPr/>
        </p:nvSpPr>
        <p:spPr>
          <a:xfrm>
            <a:off x="3276600" y="3716338"/>
            <a:ext cx="215900" cy="217487"/>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Smiley Face 16"/>
          <p:cNvSpPr/>
          <p:nvPr/>
        </p:nvSpPr>
        <p:spPr>
          <a:xfrm>
            <a:off x="5724525" y="4076700"/>
            <a:ext cx="215900" cy="2159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1" name="Straight Arrow Connector 20"/>
          <p:cNvCxnSpPr/>
          <p:nvPr/>
        </p:nvCxnSpPr>
        <p:spPr>
          <a:xfrm>
            <a:off x="4859338" y="4149725"/>
            <a:ext cx="720725"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59338" y="4652963"/>
            <a:ext cx="720725"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1042988" y="4437063"/>
            <a:ext cx="360362" cy="3603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a:off x="5724525" y="4581525"/>
            <a:ext cx="215900" cy="2159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139" name="Picture 3" descr="AlcoholForum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6513" y="6159500"/>
            <a:ext cx="14874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5"/>
          <a:stretch>
            <a:fillRect/>
          </a:stretch>
        </p:blipFill>
        <p:spPr>
          <a:xfrm>
            <a:off x="3708400" y="4941888"/>
            <a:ext cx="1243013" cy="10810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GB" altLang="en-US" sz="3200" b="1" smtClean="0">
                <a:solidFill>
                  <a:srgbClr val="33576E"/>
                </a:solidFill>
              </a:rPr>
              <a:t>How does it work?</a:t>
            </a:r>
          </a:p>
        </p:txBody>
      </p:sp>
      <p:graphicFrame>
        <p:nvGraphicFramePr>
          <p:cNvPr id="7" name="Content Placeholder 6"/>
          <p:cNvGraphicFramePr>
            <a:graphicFrameLocks noGrp="1"/>
          </p:cNvGraphicFramePr>
          <p:nvPr>
            <p:ph sz="half" idx="2"/>
          </p:nvPr>
        </p:nvGraphicFramePr>
        <p:xfrm>
          <a:off x="2411760" y="1412776"/>
          <a:ext cx="4752528" cy="438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3" descr="AlcoholForum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6513" y="6159500"/>
            <a:ext cx="14874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0825" y="260350"/>
            <a:ext cx="8480425" cy="706438"/>
          </a:xfrm>
        </p:spPr>
        <p:txBody>
          <a:bodyPr/>
          <a:lstStyle/>
          <a:p>
            <a:pPr algn="l" eaLnBrk="1" hangingPunct="1"/>
            <a:r>
              <a:rPr lang="en-GB" altLang="en-US" sz="3200" b="1" smtClean="0">
                <a:solidFill>
                  <a:srgbClr val="33576E"/>
                </a:solidFill>
              </a:rPr>
              <a:t>Mobilising Community Action on Alcohol:</a:t>
            </a:r>
          </a:p>
        </p:txBody>
      </p:sp>
      <p:graphicFrame>
        <p:nvGraphicFramePr>
          <p:cNvPr id="6" name="Content Placeholder 5"/>
          <p:cNvGraphicFramePr>
            <a:graphicFrameLocks noGrp="1"/>
          </p:cNvGraphicFramePr>
          <p:nvPr>
            <p:ph sz="half" idx="1"/>
          </p:nvPr>
        </p:nvGraphicFramePr>
        <p:xfrm>
          <a:off x="251520" y="966788"/>
          <a:ext cx="8892480" cy="5159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pPr>
              <a:defRPr/>
            </a:pPr>
            <a:r>
              <a:rPr lang="en-GB" dirty="0"/>
              <a:t>Ann </a:t>
            </a:r>
            <a:r>
              <a:rPr lang="en-GB" dirty="0" err="1"/>
              <a:t>Timony</a:t>
            </a:r>
            <a:r>
              <a:rPr lang="en-GB" dirty="0"/>
              <a:t> Meehan </a:t>
            </a:r>
            <a:r>
              <a:rPr lang="en-GB" dirty="0" smtClean="0"/>
              <a:t>2014</a:t>
            </a:r>
            <a:endParaRPr lang="en-GB" dirty="0"/>
          </a:p>
        </p:txBody>
      </p:sp>
      <p:sp>
        <p:nvSpPr>
          <p:cNvPr id="7" name="TextBox 6"/>
          <p:cNvSpPr txBox="1"/>
          <p:nvPr/>
        </p:nvSpPr>
        <p:spPr>
          <a:xfrm>
            <a:off x="315913" y="1216025"/>
            <a:ext cx="2808287" cy="400050"/>
          </a:xfrm>
          <a:prstGeom prst="rect">
            <a:avLst/>
          </a:prstGeom>
          <a:noFill/>
        </p:spPr>
        <p:txBody>
          <a:bodyPr>
            <a:spAutoFit/>
          </a:bodyPr>
          <a:lstStyle/>
          <a:p>
            <a:pPr>
              <a:defRPr/>
            </a:pPr>
            <a:r>
              <a:rPr lang="en-GB" sz="2000" b="1" dirty="0">
                <a:solidFill>
                  <a:srgbClr val="FF0000"/>
                </a:solidFill>
                <a:latin typeface="+mj-lt"/>
              </a:rPr>
              <a:t>Alcohol Forum supports: </a:t>
            </a:r>
          </a:p>
        </p:txBody>
      </p:sp>
      <p:cxnSp>
        <p:nvCxnSpPr>
          <p:cNvPr id="8" name="Curved Connector 7"/>
          <p:cNvCxnSpPr/>
          <p:nvPr/>
        </p:nvCxnSpPr>
        <p:spPr>
          <a:xfrm rot="10800000" flipV="1">
            <a:off x="900113" y="1182688"/>
            <a:ext cx="5119687" cy="877887"/>
          </a:xfrm>
          <a:prstGeom prst="curvedConnector3">
            <a:avLst>
              <a:gd name="adj1" fmla="val 50000"/>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7175" name="TextBox 12"/>
          <p:cNvSpPr txBox="1">
            <a:spLocks noChangeArrowheads="1"/>
          </p:cNvSpPr>
          <p:nvPr/>
        </p:nvSpPr>
        <p:spPr bwMode="auto">
          <a:xfrm>
            <a:off x="2124075" y="5805488"/>
            <a:ext cx="4392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altLang="en-US" sz="1600" b="1">
                <a:solidFill>
                  <a:srgbClr val="FF0000"/>
                </a:solidFill>
              </a:rPr>
              <a:t>Alcohol Forum Resources &amp; Training</a:t>
            </a:r>
          </a:p>
        </p:txBody>
      </p:sp>
      <p:pic>
        <p:nvPicPr>
          <p:cNvPr id="7176" name="Picture 3" descr="AlcoholForum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6513" y="6159500"/>
            <a:ext cx="14874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488" y="188913"/>
            <a:ext cx="1749425" cy="561975"/>
          </a:xfrm>
        </p:spPr>
        <p:txBody>
          <a:bodyPr rtlCol="0">
            <a:normAutofit fontScale="90000"/>
          </a:bodyPr>
          <a:lstStyle/>
          <a:p>
            <a:pPr algn="l" eaLnBrk="1" fontAlgn="auto" hangingPunct="1">
              <a:spcAft>
                <a:spcPts val="0"/>
              </a:spcAft>
              <a:defRPr/>
            </a:pPr>
            <a:r>
              <a:rPr lang="en-GB" sz="3600" b="1" dirty="0" smtClean="0">
                <a:solidFill>
                  <a:srgbClr val="0070C0"/>
                </a:solidFill>
              </a:rPr>
              <a:t>Research </a:t>
            </a:r>
          </a:p>
        </p:txBody>
      </p:sp>
      <p:pic>
        <p:nvPicPr>
          <p:cNvPr id="1029" name="Picture 5"/>
          <p:cNvPicPr>
            <a:picLocks noChangeAspect="1" noChangeArrowheads="1"/>
          </p:cNvPicPr>
          <p:nvPr/>
        </p:nvPicPr>
        <p:blipFill>
          <a:blip r:embed="rId4"/>
          <a:srcRect/>
          <a:stretch>
            <a:fillRect/>
          </a:stretch>
        </p:blipFill>
        <p:spPr bwMode="auto">
          <a:xfrm>
            <a:off x="323850" y="1700213"/>
            <a:ext cx="1871663" cy="2089150"/>
          </a:xfrm>
          <a:prstGeom prst="rect">
            <a:avLst/>
          </a:prstGeom>
          <a:noFill/>
          <a:ln w="9525">
            <a:solidFill>
              <a:srgbClr val="0070C0"/>
            </a:solidFill>
            <a:miter lim="800000"/>
            <a:headEnd/>
            <a:tailEnd/>
          </a:ln>
          <a:effectLst>
            <a:outerShdw sx="1000" sy="1000" algn="tr" rotWithShape="0">
              <a:prstClr val="black"/>
            </a:outerShdw>
          </a:effectLst>
        </p:spPr>
      </p:pic>
      <p:pic>
        <p:nvPicPr>
          <p:cNvPr id="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4508500"/>
            <a:ext cx="1512888"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6238" y="476250"/>
            <a:ext cx="1677987"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476250"/>
            <a:ext cx="16383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4508500"/>
            <a:ext cx="1500187"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efan-poster-1-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3357563"/>
            <a:ext cx="1319212" cy="9890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Calibri" pitchFamily="34" charset="0"/>
            </a:endParaRPr>
          </a:p>
        </p:txBody>
      </p:sp>
      <p:graphicFrame>
        <p:nvGraphicFramePr>
          <p:cNvPr id="1026" name="Object 1"/>
          <p:cNvGraphicFramePr>
            <a:graphicFrameLocks noChangeAspect="1"/>
          </p:cNvGraphicFramePr>
          <p:nvPr/>
        </p:nvGraphicFramePr>
        <p:xfrm>
          <a:off x="7092950" y="1844675"/>
          <a:ext cx="1762125" cy="1314450"/>
        </p:xfrm>
        <a:graphic>
          <a:graphicData uri="http://schemas.openxmlformats.org/presentationml/2006/ole">
            <mc:AlternateContent xmlns:mc="http://schemas.openxmlformats.org/markup-compatibility/2006">
              <mc:Choice xmlns:v="urn:schemas-microsoft-com:vml" Requires="v">
                <p:oleObj spid="_x0000_s1044" name="Slide" r:id="rId10" imgW="4570532" imgH="3427618" progId="PowerPoint.Slide.12">
                  <p:embed/>
                </p:oleObj>
              </mc:Choice>
              <mc:Fallback>
                <p:oleObj name="Slide" r:id="rId10" imgW="4570532" imgH="3427618" progId="PowerPoint.Slide.12">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950" y="1844675"/>
                        <a:ext cx="1762125"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Calibri" pitchFamily="34" charset="0"/>
            </a:endParaRPr>
          </a:p>
        </p:txBody>
      </p:sp>
      <p:pic>
        <p:nvPicPr>
          <p:cNvPr id="1036" name="Picture 6" descr="NWAF Christmas Awareness Campaign Final">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6325" y="4652963"/>
            <a:ext cx="99536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 descr="sosposte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24750" y="4076700"/>
            <a:ext cx="12541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686425" y="3573463"/>
            <a:ext cx="3457575" cy="522287"/>
          </a:xfrm>
          <a:prstGeom prst="rect">
            <a:avLst/>
          </a:prstGeom>
          <a:noFill/>
        </p:spPr>
        <p:txBody>
          <a:bodyPr>
            <a:spAutoFit/>
          </a:bodyPr>
          <a:lstStyle/>
          <a:p>
            <a:pPr fontAlgn="auto">
              <a:spcBef>
                <a:spcPts val="0"/>
              </a:spcBef>
              <a:spcAft>
                <a:spcPts val="0"/>
              </a:spcAft>
              <a:defRPr/>
            </a:pPr>
            <a:r>
              <a:rPr lang="en-GB" sz="2800" b="1" dirty="0">
                <a:solidFill>
                  <a:srgbClr val="0070C0"/>
                </a:solidFill>
                <a:latin typeface="+mj-lt"/>
                <a:cs typeface="+mn-cs"/>
              </a:rPr>
              <a:t>Seasonal Campaigns:</a:t>
            </a:r>
          </a:p>
        </p:txBody>
      </p:sp>
      <p:pic>
        <p:nvPicPr>
          <p:cNvPr id="1039"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850" y="404813"/>
            <a:ext cx="23463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2"/>
          <p:cNvSpPr>
            <a:spLocks noGrp="1"/>
          </p:cNvSpPr>
          <p:nvPr>
            <p:ph type="ftr" sz="quarter" idx="11"/>
          </p:nvPr>
        </p:nvSpPr>
        <p:spPr>
          <a:xfrm>
            <a:off x="3136900" y="6375400"/>
            <a:ext cx="2895600" cy="365125"/>
          </a:xfrm>
        </p:spPr>
        <p:txBody>
          <a:bodyPr/>
          <a:lstStyle/>
          <a:p>
            <a:pPr>
              <a:defRPr/>
            </a:pPr>
            <a:r>
              <a:rPr lang="en-GB" dirty="0"/>
              <a:t>Ann </a:t>
            </a:r>
            <a:r>
              <a:rPr lang="en-GB" dirty="0" err="1"/>
              <a:t>Timony</a:t>
            </a:r>
            <a:r>
              <a:rPr lang="en-GB" dirty="0"/>
              <a:t> Meehan </a:t>
            </a:r>
            <a:r>
              <a:rPr lang="en-GB" dirty="0" smtClean="0"/>
              <a:t>2014</a:t>
            </a:r>
            <a:endParaRPr lang="en-GB" dirty="0"/>
          </a:p>
        </p:txBody>
      </p:sp>
      <p:sp>
        <p:nvSpPr>
          <p:cNvPr id="1041" name="TextBox 19"/>
          <p:cNvSpPr txBox="1">
            <a:spLocks noChangeArrowheads="1"/>
          </p:cNvSpPr>
          <p:nvPr/>
        </p:nvSpPr>
        <p:spPr bwMode="auto">
          <a:xfrm>
            <a:off x="6875463" y="765175"/>
            <a:ext cx="2089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400">
                <a:latin typeface="Calibri" pitchFamily="34" charset="0"/>
              </a:rPr>
              <a:t>6 mobilisation sites fed into the HSE / Alcohol Forum Hidden Realities Report</a:t>
            </a:r>
          </a:p>
        </p:txBody>
      </p:sp>
      <p:pic>
        <p:nvPicPr>
          <p:cNvPr id="1042" name="Picture 4" descr="C:\Users\NWAF 3\AppData\Local\Microsoft\Windows\Temporary Internet Files\Content.IE5\ROIGKXXD\mobilisation toolkit imag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4221163"/>
            <a:ext cx="1584325"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3" descr="AlcoholForumLogo.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56513" y="6159500"/>
            <a:ext cx="14874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sz="3600" b="1" smtClean="0">
                <a:solidFill>
                  <a:srgbClr val="33576E"/>
                </a:solidFill>
              </a:rPr>
              <a:t>National Alcohol Awareness Week </a:t>
            </a:r>
            <a:br>
              <a:rPr lang="en-GB" altLang="en-US" sz="3600" b="1" smtClean="0">
                <a:solidFill>
                  <a:srgbClr val="33576E"/>
                </a:solidFill>
              </a:rPr>
            </a:br>
            <a:r>
              <a:rPr lang="en-GB" altLang="en-US" sz="3600" b="1" smtClean="0">
                <a:solidFill>
                  <a:srgbClr val="33576E"/>
                </a:solidFill>
              </a:rPr>
              <a:t>31</a:t>
            </a:r>
            <a:r>
              <a:rPr lang="en-GB" altLang="en-US" sz="3600" b="1" baseline="30000" smtClean="0">
                <a:solidFill>
                  <a:srgbClr val="33576E"/>
                </a:solidFill>
              </a:rPr>
              <a:t>st</a:t>
            </a:r>
            <a:r>
              <a:rPr lang="en-GB" altLang="en-US" sz="3600" smtClean="0">
                <a:solidFill>
                  <a:srgbClr val="33576E"/>
                </a:solidFill>
              </a:rPr>
              <a:t> </a:t>
            </a:r>
            <a:r>
              <a:rPr lang="en-GB" altLang="en-US" sz="3600" b="1" smtClean="0">
                <a:solidFill>
                  <a:srgbClr val="33576E"/>
                </a:solidFill>
              </a:rPr>
              <a:t>March to 4</a:t>
            </a:r>
            <a:r>
              <a:rPr lang="en-GB" altLang="en-US" sz="3600" b="1" baseline="30000" smtClean="0">
                <a:solidFill>
                  <a:srgbClr val="33576E"/>
                </a:solidFill>
              </a:rPr>
              <a:t>th</a:t>
            </a:r>
            <a:r>
              <a:rPr lang="en-GB" altLang="en-US" sz="3600" b="1" smtClean="0">
                <a:solidFill>
                  <a:srgbClr val="33576E"/>
                </a:solidFill>
              </a:rPr>
              <a:t> April 2014</a:t>
            </a:r>
          </a:p>
        </p:txBody>
      </p:sp>
      <p:sp>
        <p:nvSpPr>
          <p:cNvPr id="4" name="Content Placeholder 3"/>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None/>
              <a:defRPr/>
            </a:pPr>
            <a:r>
              <a:rPr lang="en-GB" sz="4000" dirty="0" smtClean="0">
                <a:solidFill>
                  <a:srgbClr val="33576E"/>
                </a:solidFill>
              </a:rPr>
              <a:t> </a:t>
            </a:r>
            <a:r>
              <a:rPr lang="en-GB" sz="4000" b="1" dirty="0" smtClean="0">
                <a:solidFill>
                  <a:srgbClr val="962D69"/>
                </a:solidFill>
              </a:rPr>
              <a:t>‘Alcohol’s Harm to Others’,</a:t>
            </a:r>
          </a:p>
          <a:p>
            <a:pPr eaLnBrk="1" fontAlgn="auto" hangingPunct="1">
              <a:spcAft>
                <a:spcPts val="0"/>
              </a:spcAft>
              <a:buFont typeface="Arial" charset="0"/>
              <a:buNone/>
              <a:defRPr/>
            </a:pPr>
            <a:r>
              <a:rPr lang="en-GB" dirty="0" smtClean="0"/>
              <a:t>‘When </a:t>
            </a:r>
            <a:r>
              <a:rPr lang="en-GB" b="1" i="1" dirty="0" smtClean="0">
                <a:solidFill>
                  <a:srgbClr val="962D69"/>
                </a:solidFill>
              </a:rPr>
              <a:t>someone else's </a:t>
            </a:r>
            <a:r>
              <a:rPr lang="en-GB" dirty="0" smtClean="0"/>
              <a:t>drinking becomes </a:t>
            </a:r>
            <a:r>
              <a:rPr lang="en-GB" b="1" i="1" dirty="0" smtClean="0">
                <a:solidFill>
                  <a:srgbClr val="962D69"/>
                </a:solidFill>
              </a:rPr>
              <a:t>your </a:t>
            </a:r>
            <a:r>
              <a:rPr lang="en-GB" dirty="0" smtClean="0"/>
              <a:t>problem’</a:t>
            </a:r>
          </a:p>
          <a:p>
            <a:pPr eaLnBrk="1" fontAlgn="auto" hangingPunct="1">
              <a:spcAft>
                <a:spcPts val="0"/>
              </a:spcAft>
              <a:buFont typeface="Arial" charset="0"/>
              <a:buNone/>
              <a:defRPr/>
            </a:pPr>
            <a:endParaRPr lang="en-GB" dirty="0" smtClean="0"/>
          </a:p>
          <a:p>
            <a:pPr eaLnBrk="1" fontAlgn="auto" hangingPunct="1">
              <a:spcAft>
                <a:spcPts val="0"/>
              </a:spcAft>
              <a:buFont typeface="Arial" pitchFamily="34" charset="0"/>
              <a:buChar char="•"/>
              <a:defRPr/>
            </a:pPr>
            <a:r>
              <a:rPr lang="en-GB" dirty="0" smtClean="0"/>
              <a:t>Family </a:t>
            </a:r>
            <a:r>
              <a:rPr lang="en-GB" dirty="0"/>
              <a:t>problems</a:t>
            </a:r>
          </a:p>
          <a:p>
            <a:pPr eaLnBrk="1" fontAlgn="auto" hangingPunct="1">
              <a:spcAft>
                <a:spcPts val="0"/>
              </a:spcAft>
              <a:buFont typeface="Arial" pitchFamily="34" charset="0"/>
              <a:buChar char="•"/>
              <a:defRPr/>
            </a:pPr>
            <a:r>
              <a:rPr lang="en-GB" dirty="0"/>
              <a:t>Assaults, Crime &amp; Anti-social behaviour</a:t>
            </a:r>
          </a:p>
          <a:p>
            <a:pPr eaLnBrk="1" fontAlgn="auto" hangingPunct="1">
              <a:spcAft>
                <a:spcPts val="0"/>
              </a:spcAft>
              <a:buFont typeface="Arial" pitchFamily="34" charset="0"/>
              <a:buChar char="•"/>
              <a:defRPr/>
            </a:pPr>
            <a:r>
              <a:rPr lang="en-GB" dirty="0"/>
              <a:t>Passengers travelling with a driver under the influence of alcohol</a:t>
            </a:r>
          </a:p>
          <a:p>
            <a:pPr eaLnBrk="1" fontAlgn="auto" hangingPunct="1">
              <a:spcAft>
                <a:spcPts val="0"/>
              </a:spcAft>
              <a:buFont typeface="Arial" pitchFamily="34" charset="0"/>
              <a:buChar char="•"/>
              <a:defRPr/>
            </a:pPr>
            <a:r>
              <a:rPr lang="en-GB" dirty="0"/>
              <a:t>Workplace </a:t>
            </a:r>
            <a:r>
              <a:rPr lang="en-GB" dirty="0" smtClean="0"/>
              <a:t>/ study space accidents </a:t>
            </a:r>
            <a:r>
              <a:rPr lang="en-GB" dirty="0"/>
              <a:t>and loss of </a:t>
            </a:r>
            <a:r>
              <a:rPr lang="en-GB" dirty="0" smtClean="0"/>
              <a:t>productivity</a:t>
            </a:r>
          </a:p>
          <a:p>
            <a:pPr eaLnBrk="1" fontAlgn="auto" hangingPunct="1">
              <a:spcAft>
                <a:spcPts val="0"/>
              </a:spcAft>
              <a:buFont typeface="Arial" charset="0"/>
              <a:buNone/>
              <a:defRPr/>
            </a:pPr>
            <a:endParaRPr lang="en-GB" dirty="0" smtClean="0"/>
          </a:p>
          <a:p>
            <a:pPr eaLnBrk="1" fontAlgn="auto" hangingPunct="1">
              <a:spcAft>
                <a:spcPts val="0"/>
              </a:spcAft>
              <a:buFont typeface="Arial" charset="0"/>
              <a:buNone/>
              <a:defRPr/>
            </a:pPr>
            <a:r>
              <a:rPr lang="en-GB" b="1" dirty="0" smtClean="0">
                <a:solidFill>
                  <a:srgbClr val="962D69"/>
                </a:solidFill>
              </a:rPr>
              <a:t>National Conference ‘Alcohol’s Harm to Others’ 2</a:t>
            </a:r>
            <a:r>
              <a:rPr lang="en-GB" b="1" baseline="30000" dirty="0" smtClean="0">
                <a:solidFill>
                  <a:srgbClr val="962D69"/>
                </a:solidFill>
              </a:rPr>
              <a:t>nd</a:t>
            </a:r>
            <a:r>
              <a:rPr lang="en-GB" b="1" dirty="0" smtClean="0">
                <a:solidFill>
                  <a:srgbClr val="962D69"/>
                </a:solidFill>
              </a:rPr>
              <a:t> April</a:t>
            </a:r>
          </a:p>
          <a:p>
            <a:pPr eaLnBrk="1" fontAlgn="auto" hangingPunct="1">
              <a:spcAft>
                <a:spcPts val="0"/>
              </a:spcAft>
              <a:buFont typeface="Arial" charset="0"/>
              <a:buNone/>
              <a:defRPr/>
            </a:pPr>
            <a:r>
              <a:rPr lang="en-GB" b="1" i="1" dirty="0" smtClean="0"/>
              <a:t>Keynote Speakers:</a:t>
            </a:r>
          </a:p>
          <a:p>
            <a:pPr eaLnBrk="1" fontAlgn="auto" hangingPunct="1">
              <a:spcAft>
                <a:spcPts val="0"/>
              </a:spcAft>
              <a:buFont typeface="Arial" charset="0"/>
              <a:buNone/>
              <a:defRPr/>
            </a:pPr>
            <a:r>
              <a:rPr lang="en-GB" b="1" dirty="0" smtClean="0"/>
              <a:t>Prof. Robin Room, University of Melbourne WHO advisor</a:t>
            </a:r>
          </a:p>
          <a:p>
            <a:pPr eaLnBrk="1" fontAlgn="auto" hangingPunct="1">
              <a:spcAft>
                <a:spcPts val="0"/>
              </a:spcAft>
              <a:buFont typeface="Arial" charset="0"/>
              <a:buNone/>
              <a:defRPr/>
            </a:pPr>
            <a:r>
              <a:rPr lang="en-GB" b="1" dirty="0" smtClean="0"/>
              <a:t>Prof. Moira Plant, University of the West of England </a:t>
            </a:r>
            <a:endParaRPr lang="en-GB" b="1" dirty="0"/>
          </a:p>
          <a:p>
            <a:pPr eaLnBrk="1" fontAlgn="auto" hangingPunct="1">
              <a:spcAft>
                <a:spcPts val="0"/>
              </a:spcAft>
              <a:buFont typeface="Arial" pitchFamily="34" charset="0"/>
              <a:buNone/>
              <a:defRPr/>
            </a:pPr>
            <a:r>
              <a:rPr lang="en-GB" b="1" dirty="0" smtClean="0">
                <a:solidFill>
                  <a:srgbClr val="962D69"/>
                </a:solidFill>
              </a:rPr>
              <a:t>                                                                                          See flyer.....</a:t>
            </a:r>
            <a:endParaRPr lang="en-GB" dirty="0" smtClean="0"/>
          </a:p>
        </p:txBody>
      </p:sp>
      <p:pic>
        <p:nvPicPr>
          <p:cNvPr id="8196" name="Picture 3" descr="AlcoholForum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513" y="6159500"/>
            <a:ext cx="14874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noChangeShapeType="1"/>
          </p:cNvSpPr>
          <p:nvPr/>
        </p:nvSpPr>
        <p:spPr bwMode="auto">
          <a:xfrm>
            <a:off x="684213" y="908050"/>
            <a:ext cx="3600450" cy="5329238"/>
          </a:xfrm>
          <a:prstGeom prst="rect">
            <a:avLst/>
          </a:prstGeom>
          <a:noFill/>
          <a:ln>
            <a:noFill/>
          </a:ln>
          <a:extLst/>
        </p:spPr>
        <p:txBody>
          <a:bodyPr lIns="36195" tIns="36195" rIns="36195" bIns="3619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endParaRPr lang="en-US" sz="1000" dirty="0">
              <a:solidFill>
                <a:srgbClr val="000080"/>
              </a:solidFill>
              <a:latin typeface="Times New Roman" pitchFamily="18" charset="0"/>
            </a:endParaRPr>
          </a:p>
          <a:p>
            <a:pPr eaLnBrk="1" fontAlgn="auto" hangingPunct="1">
              <a:spcBef>
                <a:spcPts val="0"/>
              </a:spcBef>
              <a:spcAft>
                <a:spcPts val="0"/>
              </a:spcAft>
              <a:defRPr/>
            </a:pPr>
            <a:endParaRPr lang="en-US" sz="1400" b="1" dirty="0">
              <a:solidFill>
                <a:srgbClr val="421C5E"/>
              </a:solidFill>
              <a:latin typeface="+mj-lt"/>
            </a:endParaRPr>
          </a:p>
          <a:p>
            <a:pPr eaLnBrk="1" fontAlgn="auto" hangingPunct="1">
              <a:spcBef>
                <a:spcPts val="0"/>
              </a:spcBef>
              <a:spcAft>
                <a:spcPts val="0"/>
              </a:spcAft>
              <a:defRPr/>
            </a:pPr>
            <a:r>
              <a:rPr lang="en-US" sz="2000" b="1" dirty="0" smtClean="0">
                <a:solidFill>
                  <a:srgbClr val="421C5E"/>
                </a:solidFill>
                <a:latin typeface="+mj-lt"/>
              </a:rPr>
              <a:t>Community Action on Alcohol</a:t>
            </a:r>
            <a:r>
              <a:rPr lang="en-US" b="1" dirty="0" smtClean="0">
                <a:solidFill>
                  <a:srgbClr val="421C5E"/>
                </a:solidFill>
                <a:latin typeface="+mj-lt"/>
              </a:rPr>
              <a:t>:</a:t>
            </a:r>
            <a:endParaRPr lang="en-US" b="1" dirty="0">
              <a:solidFill>
                <a:srgbClr val="421C5E"/>
              </a:solidFill>
              <a:latin typeface="+mj-lt"/>
            </a:endParaRPr>
          </a:p>
          <a:p>
            <a:pPr eaLnBrk="1" fontAlgn="auto" hangingPunct="1">
              <a:spcBef>
                <a:spcPts val="0"/>
              </a:spcBef>
              <a:spcAft>
                <a:spcPts val="0"/>
              </a:spcAft>
              <a:defRPr/>
            </a:pPr>
            <a:endParaRPr lang="en-US" b="1" dirty="0">
              <a:solidFill>
                <a:srgbClr val="421C5E"/>
              </a:solidFill>
              <a:latin typeface="+mj-lt"/>
            </a:endParaRPr>
          </a:p>
          <a:p>
            <a:pPr eaLnBrk="1" fontAlgn="auto" hangingPunct="1">
              <a:spcBef>
                <a:spcPts val="0"/>
              </a:spcBef>
              <a:spcAft>
                <a:spcPts val="0"/>
              </a:spcAft>
              <a:defRPr/>
            </a:pPr>
            <a:r>
              <a:rPr lang="en-US" b="1" dirty="0">
                <a:solidFill>
                  <a:srgbClr val="421C5E"/>
                </a:solidFill>
                <a:latin typeface="+mj-lt"/>
              </a:rPr>
              <a:t>Anne </a:t>
            </a:r>
            <a:r>
              <a:rPr lang="en-US" b="1" dirty="0" err="1">
                <a:solidFill>
                  <a:srgbClr val="421C5E"/>
                </a:solidFill>
                <a:latin typeface="+mj-lt"/>
              </a:rPr>
              <a:t>Timony</a:t>
            </a:r>
            <a:r>
              <a:rPr lang="en-US" b="1" dirty="0">
                <a:solidFill>
                  <a:srgbClr val="421C5E"/>
                </a:solidFill>
                <a:latin typeface="+mj-lt"/>
              </a:rPr>
              <a:t> Meehan </a:t>
            </a:r>
          </a:p>
          <a:p>
            <a:pPr eaLnBrk="1" fontAlgn="auto" hangingPunct="1">
              <a:spcBef>
                <a:spcPts val="0"/>
              </a:spcBef>
              <a:spcAft>
                <a:spcPts val="0"/>
              </a:spcAft>
              <a:defRPr/>
            </a:pPr>
            <a:r>
              <a:rPr lang="en-US" b="1" dirty="0">
                <a:solidFill>
                  <a:srgbClr val="421C5E"/>
                </a:solidFill>
                <a:latin typeface="+mj-lt"/>
              </a:rPr>
              <a:t>E-mail: </a:t>
            </a:r>
            <a:r>
              <a:rPr lang="en-US" b="1" dirty="0" smtClean="0">
                <a:solidFill>
                  <a:srgbClr val="421C5E"/>
                </a:solidFill>
                <a:latin typeface="+mj-lt"/>
              </a:rPr>
              <a:t>anne@alcoholforum.org</a:t>
            </a:r>
            <a:endParaRPr lang="en-US" b="1" dirty="0">
              <a:solidFill>
                <a:srgbClr val="421C5E"/>
              </a:solidFill>
              <a:latin typeface="+mj-lt"/>
            </a:endParaRPr>
          </a:p>
          <a:p>
            <a:pPr eaLnBrk="1" fontAlgn="auto" hangingPunct="1">
              <a:spcBef>
                <a:spcPts val="0"/>
              </a:spcBef>
              <a:spcAft>
                <a:spcPts val="0"/>
              </a:spcAft>
              <a:defRPr/>
            </a:pPr>
            <a:r>
              <a:rPr lang="en-US" b="1" dirty="0">
                <a:solidFill>
                  <a:srgbClr val="421C5E"/>
                </a:solidFill>
                <a:latin typeface="+mj-lt"/>
              </a:rPr>
              <a:t>Mobile</a:t>
            </a:r>
            <a:r>
              <a:rPr lang="en-US" b="1" dirty="0" smtClean="0">
                <a:solidFill>
                  <a:srgbClr val="421C5E"/>
                </a:solidFill>
                <a:latin typeface="+mj-lt"/>
              </a:rPr>
              <a:t>: 087 </a:t>
            </a:r>
            <a:r>
              <a:rPr lang="en-US" b="1" dirty="0">
                <a:solidFill>
                  <a:srgbClr val="421C5E"/>
                </a:solidFill>
                <a:latin typeface="+mj-lt"/>
              </a:rPr>
              <a:t>0642816</a:t>
            </a:r>
          </a:p>
          <a:p>
            <a:pPr eaLnBrk="1" fontAlgn="auto" hangingPunct="1">
              <a:spcBef>
                <a:spcPts val="0"/>
              </a:spcBef>
              <a:spcAft>
                <a:spcPts val="0"/>
              </a:spcAft>
              <a:defRPr/>
            </a:pPr>
            <a:endParaRPr lang="en-US" sz="1400" b="1" dirty="0">
              <a:solidFill>
                <a:srgbClr val="421C5E"/>
              </a:solidFill>
              <a:latin typeface="+mj-lt"/>
            </a:endParaRPr>
          </a:p>
          <a:p>
            <a:pPr eaLnBrk="1" fontAlgn="auto" hangingPunct="1">
              <a:spcBef>
                <a:spcPts val="0"/>
              </a:spcBef>
              <a:spcAft>
                <a:spcPts val="0"/>
              </a:spcAft>
              <a:defRPr/>
            </a:pPr>
            <a:endParaRPr lang="en-US" sz="1400" b="1" dirty="0">
              <a:solidFill>
                <a:srgbClr val="421C5E"/>
              </a:solidFill>
              <a:latin typeface="+mj-lt"/>
            </a:endParaRPr>
          </a:p>
          <a:p>
            <a:pPr eaLnBrk="1" fontAlgn="auto" hangingPunct="1">
              <a:spcBef>
                <a:spcPts val="0"/>
              </a:spcBef>
              <a:spcAft>
                <a:spcPts val="0"/>
              </a:spcAft>
              <a:defRPr/>
            </a:pPr>
            <a:r>
              <a:rPr lang="en-US" sz="1400" b="1" dirty="0">
                <a:solidFill>
                  <a:srgbClr val="421C5E"/>
                </a:solidFill>
                <a:latin typeface="+mj-lt"/>
              </a:rPr>
              <a:t>Address</a:t>
            </a:r>
            <a:r>
              <a:rPr lang="en-US" sz="1400" b="1" i="1" dirty="0">
                <a:solidFill>
                  <a:srgbClr val="421C5E"/>
                </a:solidFill>
                <a:latin typeface="+mj-lt"/>
              </a:rPr>
              <a:t>: </a:t>
            </a:r>
            <a:r>
              <a:rPr lang="en-US" sz="1400" b="1" dirty="0" smtClean="0">
                <a:solidFill>
                  <a:srgbClr val="421C5E"/>
                </a:solidFill>
                <a:latin typeface="+mj-lt"/>
              </a:rPr>
              <a:t>Alcohol Forum, </a:t>
            </a:r>
            <a:r>
              <a:rPr lang="en-US" sz="1400" b="1" dirty="0">
                <a:solidFill>
                  <a:srgbClr val="421C5E"/>
                </a:solidFill>
                <a:latin typeface="+mj-lt"/>
              </a:rPr>
              <a:t>Unit B9, </a:t>
            </a:r>
          </a:p>
          <a:p>
            <a:pPr eaLnBrk="1" fontAlgn="auto" hangingPunct="1">
              <a:spcBef>
                <a:spcPts val="0"/>
              </a:spcBef>
              <a:spcAft>
                <a:spcPts val="0"/>
              </a:spcAft>
              <a:defRPr/>
            </a:pPr>
            <a:r>
              <a:rPr lang="en-US" sz="1400" b="1" dirty="0">
                <a:solidFill>
                  <a:srgbClr val="421C5E"/>
                </a:solidFill>
                <a:latin typeface="+mj-lt"/>
              </a:rPr>
              <a:t>Enterprise Fund Business  Centre</a:t>
            </a:r>
          </a:p>
          <a:p>
            <a:pPr eaLnBrk="1" fontAlgn="auto" hangingPunct="1">
              <a:spcBef>
                <a:spcPts val="0"/>
              </a:spcBef>
              <a:spcAft>
                <a:spcPts val="0"/>
              </a:spcAft>
              <a:defRPr/>
            </a:pPr>
            <a:r>
              <a:rPr lang="en-US" sz="1400" b="1" dirty="0" err="1">
                <a:solidFill>
                  <a:srgbClr val="421C5E"/>
                </a:solidFill>
                <a:latin typeface="+mj-lt"/>
              </a:rPr>
              <a:t>Ballyraine</a:t>
            </a:r>
            <a:r>
              <a:rPr lang="en-US" sz="1400" b="1" dirty="0">
                <a:solidFill>
                  <a:srgbClr val="421C5E"/>
                </a:solidFill>
                <a:latin typeface="+mj-lt"/>
              </a:rPr>
              <a:t>,  </a:t>
            </a:r>
            <a:r>
              <a:rPr lang="en-US" sz="1400" b="1" dirty="0" err="1">
                <a:solidFill>
                  <a:srgbClr val="421C5E"/>
                </a:solidFill>
                <a:latin typeface="+mj-lt"/>
              </a:rPr>
              <a:t>Letterkenny</a:t>
            </a:r>
            <a:r>
              <a:rPr lang="en-US" sz="1400" b="1" dirty="0">
                <a:solidFill>
                  <a:srgbClr val="421C5E"/>
                </a:solidFill>
                <a:latin typeface="+mj-lt"/>
              </a:rPr>
              <a:t>, </a:t>
            </a:r>
          </a:p>
          <a:p>
            <a:pPr eaLnBrk="1" fontAlgn="auto" hangingPunct="1">
              <a:spcBef>
                <a:spcPts val="0"/>
              </a:spcBef>
              <a:spcAft>
                <a:spcPts val="0"/>
              </a:spcAft>
              <a:defRPr/>
            </a:pPr>
            <a:r>
              <a:rPr lang="en-US" sz="1400" b="1" dirty="0">
                <a:solidFill>
                  <a:srgbClr val="421C5E"/>
                </a:solidFill>
                <a:latin typeface="+mj-lt"/>
              </a:rPr>
              <a:t>Co. Donegal</a:t>
            </a:r>
          </a:p>
          <a:p>
            <a:pPr eaLnBrk="1" fontAlgn="auto" hangingPunct="1">
              <a:spcBef>
                <a:spcPts val="0"/>
              </a:spcBef>
              <a:spcAft>
                <a:spcPts val="0"/>
              </a:spcAft>
              <a:defRPr/>
            </a:pPr>
            <a:r>
              <a:rPr lang="en-US" sz="1400" b="1" dirty="0">
                <a:solidFill>
                  <a:srgbClr val="421C5E"/>
                </a:solidFill>
                <a:latin typeface="+mj-lt"/>
              </a:rPr>
              <a:t>Phone: 074 </a:t>
            </a:r>
            <a:r>
              <a:rPr lang="en-US" sz="1400" b="1" dirty="0" smtClean="0">
                <a:solidFill>
                  <a:srgbClr val="421C5E"/>
                </a:solidFill>
                <a:latin typeface="+mj-lt"/>
              </a:rPr>
              <a:t>91 25596/8</a:t>
            </a:r>
          </a:p>
          <a:p>
            <a:pPr eaLnBrk="1" fontAlgn="auto" hangingPunct="1">
              <a:spcBef>
                <a:spcPts val="0"/>
              </a:spcBef>
              <a:spcAft>
                <a:spcPts val="0"/>
              </a:spcAft>
              <a:defRPr/>
            </a:pPr>
            <a:endParaRPr lang="en-US" sz="1400" b="1" dirty="0" smtClean="0">
              <a:solidFill>
                <a:srgbClr val="421C5E"/>
              </a:solidFill>
              <a:latin typeface="+mj-lt"/>
            </a:endParaRPr>
          </a:p>
          <a:p>
            <a:pPr algn="just" eaLnBrk="1" fontAlgn="auto" hangingPunct="1">
              <a:spcBef>
                <a:spcPts val="0"/>
              </a:spcBef>
              <a:spcAft>
                <a:spcPts val="0"/>
              </a:spcAft>
              <a:defRPr/>
            </a:pPr>
            <a:r>
              <a:rPr lang="en-US" sz="2800" b="1" dirty="0" smtClean="0">
                <a:solidFill>
                  <a:srgbClr val="421C5E"/>
                </a:solidFill>
                <a:latin typeface="+mj-lt"/>
              </a:rPr>
              <a:t>                 www.alcoholforum.org</a:t>
            </a:r>
            <a:endParaRPr lang="en-US" sz="2800" b="1" dirty="0">
              <a:solidFill>
                <a:srgbClr val="421C5E"/>
              </a:solidFill>
              <a:latin typeface="+mj-lt"/>
            </a:endParaRPr>
          </a:p>
          <a:p>
            <a:pPr eaLnBrk="1" fontAlgn="auto" hangingPunct="1">
              <a:spcBef>
                <a:spcPts val="0"/>
              </a:spcBef>
              <a:spcAft>
                <a:spcPts val="0"/>
              </a:spcAft>
              <a:defRPr/>
            </a:pPr>
            <a:endParaRPr lang="en-US" sz="1000" dirty="0">
              <a:solidFill>
                <a:srgbClr val="000080"/>
              </a:solidFill>
              <a:latin typeface="Gill Sans MT" pitchFamily="34" charset="0"/>
            </a:endParaRPr>
          </a:p>
          <a:p>
            <a:pPr eaLnBrk="1" fontAlgn="auto" hangingPunct="1">
              <a:spcBef>
                <a:spcPts val="0"/>
              </a:spcBef>
              <a:spcAft>
                <a:spcPts val="0"/>
              </a:spcAft>
              <a:defRPr/>
            </a:pPr>
            <a:endParaRPr lang="en-US" dirty="0"/>
          </a:p>
        </p:txBody>
      </p:sp>
      <p:sp>
        <p:nvSpPr>
          <p:cNvPr id="2" name="Footer Placeholder 1"/>
          <p:cNvSpPr>
            <a:spLocks noGrp="1"/>
          </p:cNvSpPr>
          <p:nvPr>
            <p:ph type="ftr" sz="quarter" idx="11"/>
          </p:nvPr>
        </p:nvSpPr>
        <p:spPr/>
        <p:txBody>
          <a:bodyPr/>
          <a:lstStyle/>
          <a:p>
            <a:pPr>
              <a:defRPr/>
            </a:pPr>
            <a:r>
              <a:rPr lang="en-GB"/>
              <a:t>Ann Timony Meehan 2012</a:t>
            </a:r>
          </a:p>
        </p:txBody>
      </p:sp>
      <p:pic>
        <p:nvPicPr>
          <p:cNvPr id="12" name="Picture 4" descr="C:\Users\NWAF 3\AppData\Local\Microsoft\Windows\Temporary Internet Files\Content.IE5\QJF3CJ3N\AlcoholForumLogo.jpg"/>
          <p:cNvPicPr>
            <a:picLocks noChangeAspect="1" noChangeArrowheads="1"/>
          </p:cNvPicPr>
          <p:nvPr/>
        </p:nvPicPr>
        <p:blipFill>
          <a:blip r:embed="rId3"/>
          <a:srcRect/>
          <a:stretch>
            <a:fillRect/>
          </a:stretch>
        </p:blipFill>
        <p:spPr bwMode="auto">
          <a:xfrm>
            <a:off x="4284663" y="1230313"/>
            <a:ext cx="4284662" cy="21272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1498</Words>
  <Application>Microsoft Office PowerPoint</Application>
  <PresentationFormat>On-screen Show (4:3)</PresentationFormat>
  <Paragraphs>195</Paragraphs>
  <Slides>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Times New Roman</vt:lpstr>
      <vt:lpstr>Gill Sans MT</vt:lpstr>
      <vt:lpstr>Office Theme</vt:lpstr>
      <vt:lpstr>Slide</vt:lpstr>
      <vt:lpstr>Promoting Community Engagement in addressing Alcohol Issues.</vt:lpstr>
      <vt:lpstr>What is Community Mobilisation?</vt:lpstr>
      <vt:lpstr>Community Action on Alcohol Pilot Sites Footprint Donegal - 2012</vt:lpstr>
      <vt:lpstr>How does it work?</vt:lpstr>
      <vt:lpstr>Mobilising Community Action on Alcohol:</vt:lpstr>
      <vt:lpstr>Research </vt:lpstr>
      <vt:lpstr>National Alcohol Awareness Week  31st March to 4th April 2014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NWAF 3</dc:creator>
  <cp:lastModifiedBy>Elaine Scanlon</cp:lastModifiedBy>
  <cp:revision>21</cp:revision>
  <dcterms:created xsi:type="dcterms:W3CDTF">2014-01-13T14:19:33Z</dcterms:created>
  <dcterms:modified xsi:type="dcterms:W3CDTF">2014-01-17T12:23:42Z</dcterms:modified>
</cp:coreProperties>
</file>